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4" r:id="rId1"/>
  </p:sldMasterIdLst>
  <p:notesMasterIdLst>
    <p:notesMasterId r:id="rId42"/>
  </p:notesMasterIdLst>
  <p:sldIdLst>
    <p:sldId id="314" r:id="rId2"/>
    <p:sldId id="356" r:id="rId3"/>
    <p:sldId id="315" r:id="rId4"/>
    <p:sldId id="316" r:id="rId5"/>
    <p:sldId id="317" r:id="rId6"/>
    <p:sldId id="318" r:id="rId7"/>
    <p:sldId id="320" r:id="rId8"/>
    <p:sldId id="359" r:id="rId9"/>
    <p:sldId id="326" r:id="rId10"/>
    <p:sldId id="321" r:id="rId11"/>
    <p:sldId id="322" r:id="rId12"/>
    <p:sldId id="323" r:id="rId13"/>
    <p:sldId id="362" r:id="rId14"/>
    <p:sldId id="363" r:id="rId15"/>
    <p:sldId id="327" r:id="rId16"/>
    <p:sldId id="328" r:id="rId17"/>
    <p:sldId id="329" r:id="rId18"/>
    <p:sldId id="330" r:id="rId19"/>
    <p:sldId id="331" r:id="rId20"/>
    <p:sldId id="332" r:id="rId21"/>
    <p:sldId id="333" r:id="rId22"/>
    <p:sldId id="334" r:id="rId23"/>
    <p:sldId id="335" r:id="rId24"/>
    <p:sldId id="337" r:id="rId25"/>
    <p:sldId id="340" r:id="rId26"/>
    <p:sldId id="341" r:id="rId27"/>
    <p:sldId id="357" r:id="rId28"/>
    <p:sldId id="342" r:id="rId29"/>
    <p:sldId id="343" r:id="rId30"/>
    <p:sldId id="344" r:id="rId31"/>
    <p:sldId id="358" r:id="rId32"/>
    <p:sldId id="346" r:id="rId33"/>
    <p:sldId id="347" r:id="rId34"/>
    <p:sldId id="348" r:id="rId35"/>
    <p:sldId id="351" r:id="rId36"/>
    <p:sldId id="366" r:id="rId37"/>
    <p:sldId id="353" r:id="rId38"/>
    <p:sldId id="367" r:id="rId39"/>
    <p:sldId id="355" r:id="rId40"/>
    <p:sldId id="297" r:id="rId4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2721" autoAdjust="0"/>
    <p:restoredTop sz="94280" autoAdjust="0"/>
  </p:normalViewPr>
  <p:slideViewPr>
    <p:cSldViewPr snapToGrid="0">
      <p:cViewPr varScale="1">
        <p:scale>
          <a:sx n="65" d="100"/>
          <a:sy n="65" d="100"/>
        </p:scale>
        <p:origin x="204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295996-0D5D-4189-B141-499A09A883DB}" type="datetimeFigureOut">
              <a:rPr lang="en-MY" smtClean="0"/>
              <a:pPr/>
              <a:t>14/6/2018</a:t>
            </a:fld>
            <a:endParaRPr lang="en-MY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MY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4FD5AC-B836-4596-A3DE-1FD827FD24ED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4621897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4FD5AC-B836-4596-A3DE-1FD827FD24ED}" type="slidenum">
              <a:rPr lang="en-MY" smtClean="0"/>
              <a:pPr/>
              <a:t>1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4082575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B71D51-FCBF-4013-AAC6-626F7EDFBEA1}" type="slidenum">
              <a:rPr lang="en-MY" smtClean="0"/>
              <a:pPr/>
              <a:t>4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9203532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4FD5AC-B836-4596-A3DE-1FD827FD24ED}" type="slidenum">
              <a:rPr lang="en-MY" smtClean="0"/>
              <a:pPr/>
              <a:t>11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3197619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MY" dirty="0"/>
              <a:t>Follow-up the patient 3 - 4 monthly</a:t>
            </a:r>
          </a:p>
          <a:p>
            <a:r>
              <a:rPr lang="en-MY" dirty="0"/>
              <a:t>To monitor IOP</a:t>
            </a:r>
          </a:p>
          <a:p>
            <a:r>
              <a:rPr lang="en-MY" dirty="0"/>
              <a:t>To assess rate of progression</a:t>
            </a:r>
          </a:p>
          <a:p>
            <a:r>
              <a:rPr lang="en-MY" dirty="0"/>
              <a:t>Six VF examinations should be performed in the first 2 years to detect rapid progression15 </a:t>
            </a:r>
          </a:p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4FD5AC-B836-4596-A3DE-1FD827FD24ED}" type="slidenum">
              <a:rPr lang="en-MY" smtClean="0"/>
              <a:pPr/>
              <a:t>18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8563384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AU" dirty="0"/>
              <a:t>Worsening</a:t>
            </a:r>
            <a:r>
              <a:rPr lang="en-AU" baseline="0" dirty="0"/>
              <a:t> – increase in severity &amp; new defect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4FD5AC-B836-4596-A3DE-1FD827FD24ED}" type="slidenum">
              <a:rPr lang="en-MY" smtClean="0"/>
              <a:pPr/>
              <a:t>22</a:t>
            </a:fld>
            <a:endParaRPr lang="en-MY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MY" dirty="0"/>
              <a:t>Add additional anti-glaucoma medication</a:t>
            </a:r>
          </a:p>
          <a:p>
            <a:r>
              <a:rPr lang="en-MY" dirty="0"/>
              <a:t>If compliance or intolerance is an issue, a fixed combination medication can be considered.</a:t>
            </a:r>
          </a:p>
          <a:p>
            <a:r>
              <a:rPr lang="en-MY" dirty="0"/>
              <a:t>Refer to Recommendation 4 in CPG.</a:t>
            </a:r>
          </a:p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4FD5AC-B836-4596-A3DE-1FD827FD24ED}" type="slidenum">
              <a:rPr lang="en-MY" smtClean="0"/>
              <a:pPr/>
              <a:t>24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5908570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4FD5AC-B836-4596-A3DE-1FD827FD24ED}" type="slidenum">
              <a:rPr lang="en-MY" smtClean="0"/>
              <a:pPr/>
              <a:t>36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4988076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rgbClr val="33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0439" y="1650738"/>
            <a:ext cx="7124370" cy="2219691"/>
          </a:xfrm>
        </p:spPr>
        <p:txBody>
          <a:bodyPr anchor="ctr">
            <a:normAutofit/>
          </a:bodyPr>
          <a:lstStyle>
            <a:lvl1pPr algn="l">
              <a:defRPr sz="4400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0439" y="4134238"/>
            <a:ext cx="7124370" cy="95556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20000"/>
                    <a:lumOff val="80000"/>
                  </a:schemeClr>
                </a:solidFill>
              </a:defRPr>
            </a:lvl1pPr>
          </a:lstStyle>
          <a:p>
            <a:fld id="{172A59FD-E9C9-40EC-B608-5C46516839FC}" type="datetime1">
              <a:rPr lang="en-MY" smtClean="0"/>
              <a:t>14/6/2018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20000"/>
                    <a:lumOff val="80000"/>
                  </a:schemeClr>
                </a:solidFill>
              </a:defRPr>
            </a:lvl1pPr>
          </a:lstStyle>
          <a:p>
            <a:fld id="{329EAAF7-05C4-4063-B450-AE7E7F991D4D}" type="slidenum">
              <a:rPr lang="en-MY" smtClean="0"/>
              <a:pPr/>
              <a:t>‹#›</a:t>
            </a:fld>
            <a:endParaRPr lang="en-MY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4809" y="405518"/>
            <a:ext cx="3921724" cy="6044927"/>
          </a:xfrm>
          <a:prstGeom prst="rect">
            <a:avLst/>
          </a:prstGeom>
          <a:scene3d>
            <a:camera prst="perspectiveLef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2774049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04900" y="1600200"/>
            <a:ext cx="3396996" cy="45720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 descr="An empty placeholder to add an image. Click on the placeholder and select the image that you wish to add."/>
          <p:cNvSpPr>
            <a:spLocks noGrp="1"/>
          </p:cNvSpPr>
          <p:nvPr>
            <p:ph type="pic" idx="1"/>
          </p:nvPr>
        </p:nvSpPr>
        <p:spPr>
          <a:xfrm>
            <a:off x="4654671" y="1600199"/>
            <a:ext cx="6430912" cy="4572001"/>
          </a:xfrm>
        </p:spPr>
        <p:txBody>
          <a:bodyPr tIns="118872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E1A5B-225B-4504-BE6E-791293DDB9D6}" type="datetime1">
              <a:rPr lang="en-MY" smtClean="0"/>
              <a:t>14/6/2018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336302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17A20-B485-41E9-8C85-FB6A7436F097}" type="datetime1">
              <a:rPr lang="en-MY" smtClean="0"/>
              <a:t>14/6/2018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831142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72600" y="365125"/>
            <a:ext cx="17145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04900" y="365125"/>
            <a:ext cx="8098896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D0098D-7CF0-4B95-89AE-004948EC5055}" type="datetime1">
              <a:rPr lang="en-MY" smtClean="0"/>
              <a:t>14/6/2018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‹#›</a:t>
            </a:fld>
            <a:endParaRPr lang="en-MY"/>
          </a:p>
        </p:txBody>
      </p:sp>
      <p:grpSp>
        <p:nvGrpSpPr>
          <p:cNvPr id="7" name="Group 6"/>
          <p:cNvGrpSpPr/>
          <p:nvPr/>
        </p:nvGrpSpPr>
        <p:grpSpPr>
          <a:xfrm rot="5400000">
            <a:off x="6514047" y="3228843"/>
            <a:ext cx="5632704" cy="84403"/>
            <a:chOff x="1073150" y="1219201"/>
            <a:chExt cx="10058400" cy="63125"/>
          </a:xfrm>
        </p:grpSpPr>
        <p:cxnSp>
          <p:nvCxnSpPr>
            <p:cNvPr id="8" name="Straight Connector 7"/>
            <p:cNvCxnSpPr/>
            <p:nvPr/>
          </p:nvCxnSpPr>
          <p:spPr>
            <a:xfrm rot="10800000">
              <a:off x="1073150" y="1219201"/>
              <a:ext cx="10058400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0800000">
              <a:off x="1073150" y="1282326"/>
              <a:ext cx="10058400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91264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01A43-C25C-43B8-98F5-CFC275CF3D61}" type="datetime1">
              <a:rPr lang="en-MY" smtClean="0"/>
              <a:t>14/6/2018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168437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with Picture"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5794744"/>
            <a:ext cx="12192000" cy="106325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4900" y="2292094"/>
            <a:ext cx="5734050" cy="2219691"/>
          </a:xfrm>
        </p:spPr>
        <p:txBody>
          <a:bodyPr anchor="ctr">
            <a:normAutofit/>
          </a:bodyPr>
          <a:lstStyle>
            <a:lvl1pPr algn="l">
              <a:defRPr sz="4400" cap="all" baseline="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4900" y="4755303"/>
            <a:ext cx="5734050" cy="95556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0" y="-34000"/>
            <a:ext cx="12192000" cy="1153573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14" name="Group 13"/>
          <p:cNvGrpSpPr/>
          <p:nvPr/>
        </p:nvGrpSpPr>
        <p:grpSpPr>
          <a:xfrm>
            <a:off x="0" y="1175742"/>
            <a:ext cx="12192000" cy="63125"/>
            <a:chOff x="507492" y="1501519"/>
            <a:chExt cx="8129016" cy="63125"/>
          </a:xfrm>
        </p:grpSpPr>
        <p:cxnSp>
          <p:nvCxnSpPr>
            <p:cNvPr id="15" name="Straight Connector 14"/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bg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bg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25880" y="0"/>
            <a:ext cx="1747524" cy="229209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37"/>
          <a:stretch/>
        </p:blipFill>
        <p:spPr>
          <a:xfrm>
            <a:off x="7280949" y="1646490"/>
            <a:ext cx="4469051" cy="3485127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grpSp>
        <p:nvGrpSpPr>
          <p:cNvPr id="13" name="Group 12"/>
          <p:cNvGrpSpPr/>
          <p:nvPr/>
        </p:nvGrpSpPr>
        <p:grpSpPr>
          <a:xfrm rot="10800000">
            <a:off x="0" y="5665489"/>
            <a:ext cx="12192000" cy="63125"/>
            <a:chOff x="507492" y="1501519"/>
            <a:chExt cx="8129016" cy="6312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bg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bg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Rectangle 18"/>
          <p:cNvSpPr/>
          <p:nvPr/>
        </p:nvSpPr>
        <p:spPr>
          <a:xfrm>
            <a:off x="0" y="5794744"/>
            <a:ext cx="12192000" cy="106325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20" name="Group 19"/>
          <p:cNvGrpSpPr/>
          <p:nvPr/>
        </p:nvGrpSpPr>
        <p:grpSpPr>
          <a:xfrm rot="10800000">
            <a:off x="0" y="5665489"/>
            <a:ext cx="12192000" cy="63125"/>
            <a:chOff x="507492" y="1501519"/>
            <a:chExt cx="8129016" cy="63125"/>
          </a:xfrm>
        </p:grpSpPr>
        <p:cxnSp>
          <p:nvCxnSpPr>
            <p:cNvPr id="21" name="Straight Connector 20"/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bg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bg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45466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rgbClr val="00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2514600"/>
            <a:ext cx="12192000" cy="3194035"/>
            <a:chOff x="647402" y="2514600"/>
            <a:chExt cx="10838688" cy="3194035"/>
          </a:xfrm>
          <a:solidFill>
            <a:schemeClr val="bg2">
              <a:lumMod val="40000"/>
              <a:lumOff val="60000"/>
            </a:schemeClr>
          </a:solidFill>
        </p:grpSpPr>
        <p:grpSp>
          <p:nvGrpSpPr>
            <p:cNvPr id="9" name="Group 8"/>
            <p:cNvGrpSpPr/>
            <p:nvPr/>
          </p:nvGrpSpPr>
          <p:grpSpPr>
            <a:xfrm>
              <a:off x="647402" y="2514600"/>
              <a:ext cx="10838688" cy="63125"/>
              <a:chOff x="507492" y="1501519"/>
              <a:chExt cx="8129016" cy="63125"/>
            </a:xfrm>
            <a:grpFill/>
          </p:grpSpPr>
          <p:cxnSp>
            <p:nvCxnSpPr>
              <p:cNvPr id="14" name="Straight Connector 13"/>
              <p:cNvCxnSpPr/>
              <p:nvPr/>
            </p:nvCxnSpPr>
            <p:spPr>
              <a:xfrm>
                <a:off x="507492" y="1564644"/>
                <a:ext cx="8129016" cy="0"/>
              </a:xfrm>
              <a:prstGeom prst="line">
                <a:avLst/>
              </a:prstGeom>
              <a:grpFill/>
              <a:ln w="38100" cap="flat">
                <a:solidFill>
                  <a:schemeClr val="bg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/>
              <p:nvPr/>
            </p:nvCxnSpPr>
            <p:spPr>
              <a:xfrm>
                <a:off x="507492" y="1501519"/>
                <a:ext cx="8129016" cy="0"/>
              </a:xfrm>
              <a:prstGeom prst="line">
                <a:avLst/>
              </a:prstGeom>
              <a:grpFill/>
              <a:ln w="12700" cap="flat">
                <a:solidFill>
                  <a:schemeClr val="bg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Rectangle 9"/>
            <p:cNvSpPr/>
            <p:nvPr/>
          </p:nvSpPr>
          <p:spPr>
            <a:xfrm>
              <a:off x="647402" y="2640850"/>
              <a:ext cx="10838688" cy="29415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grpSp>
          <p:nvGrpSpPr>
            <p:cNvPr id="11" name="Group 10"/>
            <p:cNvGrpSpPr/>
            <p:nvPr/>
          </p:nvGrpSpPr>
          <p:grpSpPr>
            <a:xfrm rot="10800000">
              <a:off x="647402" y="5645510"/>
              <a:ext cx="10838688" cy="63125"/>
              <a:chOff x="507492" y="1501519"/>
              <a:chExt cx="8129016" cy="63125"/>
            </a:xfrm>
            <a:grpFill/>
          </p:grpSpPr>
          <p:cxnSp>
            <p:nvCxnSpPr>
              <p:cNvPr id="12" name="Straight Connector 11"/>
              <p:cNvCxnSpPr/>
              <p:nvPr/>
            </p:nvCxnSpPr>
            <p:spPr>
              <a:xfrm>
                <a:off x="507492" y="1564644"/>
                <a:ext cx="8129016" cy="0"/>
              </a:xfrm>
              <a:prstGeom prst="line">
                <a:avLst/>
              </a:prstGeom>
              <a:grpFill/>
              <a:ln w="38100" cap="flat">
                <a:solidFill>
                  <a:schemeClr val="bg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>
                <a:off x="507492" y="1501519"/>
                <a:ext cx="8129016" cy="0"/>
              </a:xfrm>
              <a:prstGeom prst="line">
                <a:avLst/>
              </a:prstGeom>
              <a:grpFill/>
              <a:ln w="12700" cap="flat">
                <a:solidFill>
                  <a:schemeClr val="bg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880" y="0"/>
            <a:ext cx="1783188" cy="2971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4899" y="2971806"/>
            <a:ext cx="10071099" cy="1684150"/>
          </a:xfrm>
        </p:spPr>
        <p:txBody>
          <a:bodyPr anchor="ctr">
            <a:normAutofit/>
          </a:bodyPr>
          <a:lstStyle>
            <a:lvl1pPr>
              <a:defRPr sz="4400" cap="all" baseline="0">
                <a:solidFill>
                  <a:schemeClr val="accent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4899" y="4655956"/>
            <a:ext cx="10071099" cy="50975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A6B9C-8DA4-4618-BE8E-51C64B2EC660}" type="datetime1">
              <a:rPr lang="en-MY" smtClean="0"/>
              <a:t>14/6/2018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324792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4900" y="1600200"/>
            <a:ext cx="4914900" cy="4571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4914900" cy="4571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58FD1-7EE8-4D06-BF5C-1924D9AC22E6}" type="datetime1">
              <a:rPr lang="en-MY" smtClean="0"/>
              <a:t>14/6/2018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158056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4900" y="1600200"/>
            <a:ext cx="4919472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4900" y="2424112"/>
            <a:ext cx="4919472" cy="37480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66110" y="1600200"/>
            <a:ext cx="4919472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66110" y="2424112"/>
            <a:ext cx="4919472" cy="37480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A6C8D-2E69-4A29-883B-D23C3228AE5E}" type="datetime1">
              <a:rPr lang="en-MY" smtClean="0"/>
              <a:t>14/6/2018</a:t>
            </a:fld>
            <a:endParaRPr lang="en-M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911830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FF4B3-F42A-44EC-9691-70F28D3D8665}" type="datetime1">
              <a:rPr lang="en-MY" smtClean="0"/>
              <a:t>14/6/2018</a:t>
            </a:fld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944288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D6AA5-59D1-4ABF-BA39-55B8290C9B99}" type="datetime1">
              <a:rPr lang="en-MY" smtClean="0"/>
              <a:t>14/6/2018</a:t>
            </a:fld>
            <a:endParaRPr lang="en-M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822943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04900" y="1600200"/>
            <a:ext cx="4384548" cy="45720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41848" y="1600199"/>
            <a:ext cx="5445252" cy="457200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9AC3A-97F8-4A29-9CE2-E7A59CDB6A44}" type="datetime1">
              <a:rPr lang="en-MY" smtClean="0"/>
              <a:t>14/6/2018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995273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6172200"/>
            <a:ext cx="12192000" cy="760936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 userDrawn="1"/>
        </p:nvSpPr>
        <p:spPr>
          <a:xfrm>
            <a:off x="0" y="-34000"/>
            <a:ext cx="12192000" cy="1337603"/>
          </a:xfrm>
          <a:prstGeom prst="rect">
            <a:avLst/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</p:spPr>
        <p:txBody>
          <a:bodyPr vert="horz" lIns="0" tIns="45720" rIns="0" bIns="45720" rtlCol="0" anchor="b">
            <a:normAutofit/>
          </a:bodyPr>
          <a:lstStyle/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4900" y="1600200"/>
            <a:ext cx="9982200" cy="457200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1200" baseline="0">
                <a:solidFill>
                  <a:schemeClr val="bg1"/>
                </a:solidFill>
              </a:defRPr>
            </a:lvl1pPr>
          </a:lstStyle>
          <a:p>
            <a:fld id="{98EB1F8C-5451-41B8-AA79-FF2EB4DA43DD}" type="datetime1">
              <a:rPr lang="en-MY" smtClean="0"/>
              <a:t>14/6/2018</a:t>
            </a:fld>
            <a:endParaRPr lang="en-MY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sz="1200" baseline="0">
                <a:solidFill>
                  <a:schemeClr val="bg1"/>
                </a:solidFill>
              </a:defRPr>
            </a:lvl1pPr>
          </a:lstStyle>
          <a:p>
            <a:endParaRPr lang="en-MY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 baseline="0">
                <a:solidFill>
                  <a:schemeClr val="bg1"/>
                </a:solidFill>
              </a:defRPr>
            </a:lvl1pPr>
          </a:lstStyle>
          <a:p>
            <a:fld id="{329EAAF7-05C4-4063-B450-AE7E7F991D4D}" type="slidenum">
              <a:rPr lang="en-MY" smtClean="0"/>
              <a:pPr/>
              <a:t>‹#›</a:t>
            </a:fld>
            <a:endParaRPr lang="en-MY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1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34000"/>
            <a:ext cx="1245937" cy="163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823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  <p:sldLayoutId id="2147483776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60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6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6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6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6">
          <p15:clr>
            <a:srgbClr val="F26B43"/>
          </p15:clr>
        </p15:guide>
        <p15:guide id="2" pos="6984">
          <p15:clr>
            <a:srgbClr val="F26B43"/>
          </p15:clr>
        </p15:guide>
        <p15:guide id="3" orient="horz" pos="1008">
          <p15:clr>
            <a:srgbClr val="F26B43"/>
          </p15:clr>
        </p15:guide>
        <p15:guide id="4" orient="horz" pos="388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293802-1D68-4CC5-97D9-B21994A202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MY" sz="3600" dirty="0"/>
              <a:t>Training Module CPG Management of Glaucoma (SECOND EDITION) -</a:t>
            </a:r>
            <a:br>
              <a:rPr lang="en-MY" sz="3600" dirty="0"/>
            </a:br>
            <a:r>
              <a:rPr lang="en-MY" sz="3600" dirty="0"/>
              <a:t>Case discussion 2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DEEE905-82C9-4CD6-A70F-F760365DC6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0439" y="4134238"/>
            <a:ext cx="7124370" cy="1891424"/>
          </a:xfrm>
        </p:spPr>
        <p:txBody>
          <a:bodyPr>
            <a:normAutofit lnSpcReduction="10000"/>
          </a:bodyPr>
          <a:lstStyle/>
          <a:p>
            <a:r>
              <a:rPr lang="en-MY" sz="2000" dirty="0" err="1"/>
              <a:t>Dr.</a:t>
            </a:r>
            <a:r>
              <a:rPr lang="en-MY" sz="2000" dirty="0"/>
              <a:t> Norhalwani Husain</a:t>
            </a:r>
          </a:p>
          <a:p>
            <a:r>
              <a:rPr lang="en-MY" sz="2000" dirty="0"/>
              <a:t>Ophthalmologist &amp; Glaucoma Specialist</a:t>
            </a:r>
          </a:p>
          <a:p>
            <a:r>
              <a:rPr lang="en-MY" sz="2000" dirty="0"/>
              <a:t>Hospital Raja </a:t>
            </a:r>
            <a:r>
              <a:rPr lang="en-MY" sz="2000" dirty="0" err="1"/>
              <a:t>Perempuan</a:t>
            </a:r>
            <a:r>
              <a:rPr lang="en-MY" sz="2000" dirty="0"/>
              <a:t> Zainab II</a:t>
            </a:r>
          </a:p>
          <a:p>
            <a:endParaRPr lang="en-MY" sz="2000" dirty="0"/>
          </a:p>
          <a:p>
            <a:r>
              <a:rPr lang="en-MY" sz="2000" dirty="0"/>
              <a:t>Associate Professor Dr Norlina </a:t>
            </a:r>
            <a:r>
              <a:rPr lang="en-MY" sz="2000" dirty="0" err="1"/>
              <a:t>Mohd</a:t>
            </a:r>
            <a:r>
              <a:rPr lang="en-MY" sz="2000" dirty="0"/>
              <a:t> Ramli</a:t>
            </a:r>
          </a:p>
          <a:p>
            <a:r>
              <a:rPr lang="en-MY" sz="2000" dirty="0"/>
              <a:t>Senior Lecturer &amp; Consultant Ophthalmologist</a:t>
            </a:r>
          </a:p>
          <a:p>
            <a:r>
              <a:rPr lang="en-MY" sz="2000" dirty="0"/>
              <a:t>Pusat </a:t>
            </a:r>
            <a:r>
              <a:rPr lang="en-MY" sz="2000" dirty="0" err="1"/>
              <a:t>Perubatan</a:t>
            </a:r>
            <a:r>
              <a:rPr lang="en-MY" sz="2000" dirty="0"/>
              <a:t> </a:t>
            </a:r>
            <a:r>
              <a:rPr lang="en-MY" sz="2000" dirty="0" err="1"/>
              <a:t>Universiti</a:t>
            </a:r>
            <a:r>
              <a:rPr lang="en-MY" sz="2000" dirty="0"/>
              <a:t> Malaya</a:t>
            </a:r>
          </a:p>
          <a:p>
            <a:endParaRPr lang="en-MY" dirty="0"/>
          </a:p>
          <a:p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941283-06A8-4CB4-B67F-BFA8E384C4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1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258112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E04696-CA68-4908-B88C-3F44DF61F4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b="1" dirty="0"/>
              <a:t>Question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3171D1-735F-48BC-902E-B9D0D6E070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MY" sz="2800" b="1" dirty="0">
                <a:solidFill>
                  <a:srgbClr val="FF0000"/>
                </a:solidFill>
              </a:rPr>
              <a:t>What is the stage of the disease for the:</a:t>
            </a:r>
          </a:p>
          <a:p>
            <a:pPr marL="538163" lvl="1" indent="-363538">
              <a:buFont typeface="Wingdings" panose="05000000000000000000" pitchFamily="2" charset="2"/>
              <a:buChar char="Ø"/>
            </a:pPr>
            <a:r>
              <a:rPr lang="en-MY" sz="2400" b="1" dirty="0">
                <a:solidFill>
                  <a:srgbClr val="FF0000"/>
                </a:solidFill>
              </a:rPr>
              <a:t>right eye?</a:t>
            </a:r>
          </a:p>
          <a:p>
            <a:pPr marL="538163" lvl="1" indent="-363538">
              <a:buFont typeface="Wingdings" panose="05000000000000000000" pitchFamily="2" charset="2"/>
              <a:buChar char="Ø"/>
            </a:pPr>
            <a:r>
              <a:rPr lang="en-MY" sz="2400" b="1" dirty="0">
                <a:solidFill>
                  <a:srgbClr val="FF0000"/>
                </a:solidFill>
              </a:rPr>
              <a:t>left eye?</a:t>
            </a:r>
          </a:p>
          <a:p>
            <a:pPr marL="514350" lvl="1" indent="0">
              <a:buNone/>
            </a:pPr>
            <a:endParaRPr lang="en-MY" sz="2400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FAA5DB-6AD2-455F-ACEE-D7417F79DA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10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691186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E413B4-91B5-4F1C-BDC0-754877F0C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2291" y="747680"/>
            <a:ext cx="3122909" cy="489787"/>
          </a:xfrm>
        </p:spPr>
        <p:txBody>
          <a:bodyPr>
            <a:noAutofit/>
          </a:bodyPr>
          <a:lstStyle/>
          <a:p>
            <a:pPr algn="ctr"/>
            <a:r>
              <a:rPr lang="en-MY" b="1" dirty="0"/>
              <a:t>Answer 3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F749C1F2-F88F-42BF-8104-DA35BEC7231F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3" cstate="print"/>
          <a:stretch>
            <a:fillRect/>
          </a:stretch>
        </p:blipFill>
        <p:spPr>
          <a:xfrm>
            <a:off x="7842662" y="223090"/>
            <a:ext cx="3396048" cy="3307592"/>
          </a:xfrm>
          <a:prstGeom prst="rect">
            <a:avLst/>
          </a:prstGeom>
        </p:spPr>
      </p:pic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E99D91E3-339C-4ECD-97E1-B8A6AC4E585B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4" cstate="print"/>
          <a:stretch>
            <a:fillRect/>
          </a:stretch>
        </p:blipFill>
        <p:spPr>
          <a:xfrm>
            <a:off x="7917082" y="3885785"/>
            <a:ext cx="3657601" cy="2972215"/>
          </a:xfr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B41E03F-98E1-41DC-9D66-DE05F82161A6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8752" y="3506122"/>
            <a:ext cx="3382807" cy="265124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2C74F3-9F7C-42B6-AACD-BFF94765ACC3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18753" y="209810"/>
            <a:ext cx="3396048" cy="332087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A600AA6-0107-434A-ACF2-9066E84ACAEF}"/>
              </a:ext>
            </a:extLst>
          </p:cNvPr>
          <p:cNvSpPr txBox="1"/>
          <p:nvPr/>
        </p:nvSpPr>
        <p:spPr>
          <a:xfrm>
            <a:off x="4625888" y="4666426"/>
            <a:ext cx="2792549" cy="9541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MY" sz="2800" dirty="0">
                <a:solidFill>
                  <a:srgbClr val="FF0000"/>
                </a:solidFill>
              </a:rPr>
              <a:t>MD RE : -29.24</a:t>
            </a:r>
          </a:p>
          <a:p>
            <a:r>
              <a:rPr lang="en-MY" sz="2800" dirty="0">
                <a:solidFill>
                  <a:srgbClr val="FF0000"/>
                </a:solidFill>
              </a:rPr>
              <a:t>MD LE : -2.77</a:t>
            </a:r>
          </a:p>
        </p:txBody>
      </p:sp>
      <p:pic>
        <p:nvPicPr>
          <p:cNvPr id="10" name="Content Placeholder 10">
            <a:extLst>
              <a:ext uri="{FF2B5EF4-FFF2-40B4-BE49-F238E27FC236}">
                <a16:creationId xmlns:a16="http://schemas.microsoft.com/office/drawing/2014/main" id="{50F66C2E-118E-444C-82E8-35C6C864D5EE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42662" y="3555057"/>
            <a:ext cx="3391395" cy="2631543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9443D01-34E8-4C92-9B47-D81FF93EC9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11</a:t>
            </a:fld>
            <a:endParaRPr lang="en-MY"/>
          </a:p>
        </p:txBody>
      </p:sp>
      <p:sp>
        <p:nvSpPr>
          <p:cNvPr id="6" name="TextBox 5"/>
          <p:cNvSpPr txBox="1"/>
          <p:nvPr/>
        </p:nvSpPr>
        <p:spPr>
          <a:xfrm>
            <a:off x="718753" y="2962455"/>
            <a:ext cx="3396048" cy="923330"/>
          </a:xfrm>
          <a:prstGeom prst="rect">
            <a:avLst/>
          </a:prstGeom>
          <a:solidFill>
            <a:srgbClr val="FFC000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MY" sz="3600" b="1" dirty="0"/>
              <a:t> </a:t>
            </a:r>
            <a:r>
              <a:rPr lang="en-MY" sz="2400" b="1" dirty="0"/>
              <a:t>RE: Severe stage</a:t>
            </a:r>
          </a:p>
          <a:p>
            <a:pPr algn="ctr"/>
            <a:endParaRPr lang="en-MY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8A32378-FE9F-4DC8-AFB8-FB6AA7D212A8}"/>
              </a:ext>
            </a:extLst>
          </p:cNvPr>
          <p:cNvSpPr txBox="1"/>
          <p:nvPr/>
        </p:nvSpPr>
        <p:spPr>
          <a:xfrm>
            <a:off x="7842662" y="2967335"/>
            <a:ext cx="3396048" cy="923330"/>
          </a:xfrm>
          <a:prstGeom prst="rect">
            <a:avLst/>
          </a:prstGeom>
          <a:solidFill>
            <a:srgbClr val="FFC000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MY" sz="3600" b="1" dirty="0"/>
              <a:t> </a:t>
            </a:r>
            <a:r>
              <a:rPr lang="en-MY" sz="2400" b="1" dirty="0"/>
              <a:t>LE: Early stage</a:t>
            </a:r>
          </a:p>
          <a:p>
            <a:pPr algn="ctr"/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1361559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B23DF00-839B-4E2C-97B2-5C50D6F64C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6091528"/>
              </p:ext>
            </p:extLst>
          </p:nvPr>
        </p:nvGraphicFramePr>
        <p:xfrm>
          <a:off x="3357994" y="98363"/>
          <a:ext cx="7633660" cy="66766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91234">
                  <a:extLst>
                    <a:ext uri="{9D8B030D-6E8A-4147-A177-3AD203B41FA5}">
                      <a16:colId xmlns:a16="http://schemas.microsoft.com/office/drawing/2014/main" val="1556458590"/>
                    </a:ext>
                  </a:extLst>
                </a:gridCol>
                <a:gridCol w="4742426">
                  <a:extLst>
                    <a:ext uri="{9D8B030D-6E8A-4147-A177-3AD203B41FA5}">
                      <a16:colId xmlns:a16="http://schemas.microsoft.com/office/drawing/2014/main" val="396545636"/>
                    </a:ext>
                  </a:extLst>
                </a:gridCol>
              </a:tblGrid>
              <a:tr h="46536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Stage: Humphrey MD score	</a:t>
                      </a:r>
                      <a:endParaRPr lang="en-MY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450" marR="3945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Additional Criteria</a:t>
                      </a:r>
                      <a:endParaRPr lang="en-MY" sz="11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(at least one of the listed criteria must apply)</a:t>
                      </a:r>
                      <a:endParaRPr lang="en-MY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450" marR="39450" marT="0" marB="0"/>
                </a:tc>
                <a:extLst>
                  <a:ext uri="{0D108BD9-81ED-4DB2-BD59-A6C34878D82A}">
                    <a16:rowId xmlns:a16="http://schemas.microsoft.com/office/drawing/2014/main" val="1283667854"/>
                  </a:ext>
                </a:extLst>
              </a:tr>
              <a:tr h="46536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Stage 0: No or Minimal Defect</a:t>
                      </a:r>
                      <a:endParaRPr lang="en-MY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450" marR="39450" marT="0" marB="0"/>
                </a:tc>
                <a:tc>
                  <a:txBody>
                    <a:bodyPr/>
                    <a:lstStyle/>
                    <a:p>
                      <a:pPr marL="342900" lvl="0" indent="-342900"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100">
                          <a:effectLst/>
                        </a:rPr>
                        <a:t>Does not meet any criteria for Stage 1</a:t>
                      </a:r>
                      <a:endParaRPr lang="en-MY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450" marR="39450" marT="0" marB="0"/>
                </a:tc>
                <a:extLst>
                  <a:ext uri="{0D108BD9-81ED-4DB2-BD59-A6C34878D82A}">
                    <a16:rowId xmlns:a16="http://schemas.microsoft.com/office/drawing/2014/main" val="377585550"/>
                  </a:ext>
                </a:extLst>
              </a:tr>
              <a:tr h="11212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Stage 1: Early Defect	</a:t>
                      </a:r>
                      <a:endParaRPr lang="en-MY" sz="14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&lt; -6.00 dB	</a:t>
                      </a:r>
                      <a:endParaRPr lang="en-MY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450" marR="3945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33350" algn="l"/>
                        </a:tabLst>
                      </a:pPr>
                      <a:r>
                        <a:rPr lang="en-US" sz="1100" dirty="0">
                          <a:effectLst/>
                        </a:rPr>
                        <a:t>A cluster of ≥3 points on the pattern deviation plot in an expected location of the VF depressed below the 5% level, at least one of which is depressed below the 1% level</a:t>
                      </a:r>
                      <a:endParaRPr lang="en-MY" sz="1100" dirty="0"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33350" algn="l"/>
                        </a:tabLst>
                      </a:pPr>
                      <a:r>
                        <a:rPr lang="en-US" sz="1100" dirty="0">
                          <a:effectLst/>
                        </a:rPr>
                        <a:t>Corrected PSD/PSD significant at p&lt;0.05</a:t>
                      </a:r>
                      <a:endParaRPr lang="en-MY" sz="1100" dirty="0"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33350" algn="l"/>
                        </a:tabLst>
                      </a:pPr>
                      <a:r>
                        <a:rPr lang="en-US" sz="1100" dirty="0">
                          <a:effectLst/>
                        </a:rPr>
                        <a:t>GHT outside normal limits</a:t>
                      </a:r>
                      <a:endParaRPr lang="en-MY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450" marR="39450" marT="0" marB="0"/>
                </a:tc>
                <a:extLst>
                  <a:ext uri="{0D108BD9-81ED-4DB2-BD59-A6C34878D82A}">
                    <a16:rowId xmlns:a16="http://schemas.microsoft.com/office/drawing/2014/main" val="1435794299"/>
                  </a:ext>
                </a:extLst>
              </a:tr>
              <a:tr h="149900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Stage 2: Moderate Defect	</a:t>
                      </a:r>
                      <a:endParaRPr lang="en-MY" sz="14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≥ -6.00 to -12.00 dB</a:t>
                      </a:r>
                      <a:endParaRPr lang="en-MY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450" marR="3945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33350" algn="l"/>
                        </a:tabLst>
                      </a:pPr>
                      <a:r>
                        <a:rPr lang="en-US" sz="1100" dirty="0">
                          <a:effectLst/>
                        </a:rPr>
                        <a:t>≥25% but &lt;50% of points on the pattern deviation plot depressed below the 5% level, &amp; ≥15% but &lt;25% of points depressed below the 1% level</a:t>
                      </a:r>
                      <a:endParaRPr lang="en-MY" sz="1100" dirty="0"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33350" algn="l"/>
                        </a:tabLst>
                      </a:pPr>
                      <a:r>
                        <a:rPr lang="en-US" sz="1100" dirty="0">
                          <a:effectLst/>
                        </a:rPr>
                        <a:t>At least one point within the central 5° with sensitivity of &lt;15 dB but no points in the central 5° with sensitivity of &lt;0 dB</a:t>
                      </a:r>
                      <a:endParaRPr lang="en-MY" sz="1100" dirty="0"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33350" algn="l"/>
                        </a:tabLst>
                      </a:pPr>
                      <a:r>
                        <a:rPr lang="en-US" sz="1100" dirty="0">
                          <a:effectLst/>
                        </a:rPr>
                        <a:t>Only one hemifield containing a point with   sensitivity &lt;15 dB within 5° of fixation</a:t>
                      </a:r>
                      <a:endParaRPr lang="en-MY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450" marR="39450" marT="0" marB="0"/>
                </a:tc>
                <a:extLst>
                  <a:ext uri="{0D108BD9-81ED-4DB2-BD59-A6C34878D82A}">
                    <a16:rowId xmlns:a16="http://schemas.microsoft.com/office/drawing/2014/main" val="2432696411"/>
                  </a:ext>
                </a:extLst>
              </a:tr>
              <a:tr h="113766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Stage 3: Advanced Defect</a:t>
                      </a:r>
                      <a:endParaRPr lang="en-MY" sz="14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≥ -12.01 to -20.00 dB</a:t>
                      </a:r>
                      <a:endParaRPr lang="en-MY" sz="14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MY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450" marR="3945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33350" algn="l"/>
                        </a:tabLst>
                      </a:pPr>
                      <a:r>
                        <a:rPr lang="en-US" sz="1100" dirty="0">
                          <a:effectLst/>
                        </a:rPr>
                        <a:t>≥50% but &lt;75% of points on pattern deviation plot depressed below the 5% level &amp; ≥25% but &lt;50% of points depressed below the 1% level</a:t>
                      </a:r>
                      <a:endParaRPr lang="en-MY" sz="1100" dirty="0"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33350" algn="l"/>
                        </a:tabLst>
                      </a:pPr>
                      <a:r>
                        <a:rPr lang="en-US" sz="1100" dirty="0">
                          <a:effectLst/>
                        </a:rPr>
                        <a:t>Any point within the central 5° with sensitivity &lt;0 dB</a:t>
                      </a:r>
                      <a:endParaRPr lang="en-MY" sz="1100" dirty="0"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33350" algn="l"/>
                        </a:tabLst>
                      </a:pPr>
                      <a:r>
                        <a:rPr lang="en-US" sz="1100" dirty="0">
                          <a:effectLst/>
                        </a:rPr>
                        <a:t>Both hemifields containing a point(s) with sensitivity &lt;15 dB within 5° of fixation</a:t>
                      </a:r>
                      <a:endParaRPr lang="en-MY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450" marR="39450" marT="0" marB="0"/>
                </a:tc>
                <a:extLst>
                  <a:ext uri="{0D108BD9-81ED-4DB2-BD59-A6C34878D82A}">
                    <a16:rowId xmlns:a16="http://schemas.microsoft.com/office/drawing/2014/main" val="1457712938"/>
                  </a:ext>
                </a:extLst>
              </a:tr>
              <a:tr h="131011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Stage 4: Severe Defect	</a:t>
                      </a:r>
                      <a:endParaRPr lang="en-MY" sz="14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≥ -20.00 dB</a:t>
                      </a:r>
                      <a:endParaRPr lang="en-MY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450" marR="3945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100" dirty="0">
                          <a:effectLst/>
                        </a:rPr>
                        <a:t>≥75% of points on pattern deviation plot depressed below the 5% level &amp; ≥50% but &lt;50% of points depressed below the 1% level</a:t>
                      </a:r>
                      <a:endParaRPr lang="en-MY" sz="1100" dirty="0"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100" dirty="0">
                          <a:effectLst/>
                        </a:rPr>
                        <a:t>At least 50% of points within the central 5° with sensitivity &lt;0 dB</a:t>
                      </a:r>
                      <a:endParaRPr lang="en-MY" sz="1100" dirty="0"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100" dirty="0">
                          <a:effectLst/>
                        </a:rPr>
                        <a:t>Both hemifields containing &gt;50% of points with sensitivity &lt;15 dB within 5° of fixation</a:t>
                      </a:r>
                      <a:endParaRPr lang="en-MY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450" marR="39450" marT="0" marB="0"/>
                </a:tc>
                <a:extLst>
                  <a:ext uri="{0D108BD9-81ED-4DB2-BD59-A6C34878D82A}">
                    <a16:rowId xmlns:a16="http://schemas.microsoft.com/office/drawing/2014/main" val="1327744046"/>
                  </a:ext>
                </a:extLst>
              </a:tr>
              <a:tr h="6456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Stage 5: End-Stage Disease</a:t>
                      </a:r>
                      <a:endParaRPr lang="en-MY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450" marR="3945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33350" algn="l"/>
                        </a:tabLst>
                      </a:pPr>
                      <a:r>
                        <a:rPr lang="en-US" sz="1100" dirty="0">
                          <a:effectLst/>
                        </a:rPr>
                        <a:t>Unable to perform HVF in worst eye due to central scotoma or worst eye VA 6/60 or worse due to POAG. </a:t>
                      </a:r>
                      <a:endParaRPr lang="en-MY" sz="1100" dirty="0"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33350" algn="l"/>
                        </a:tabLst>
                      </a:pPr>
                      <a:r>
                        <a:rPr lang="en-US" sz="1100" dirty="0">
                          <a:effectLst/>
                        </a:rPr>
                        <a:t>Fellow eye may be at any stage.</a:t>
                      </a:r>
                      <a:endParaRPr lang="en-MY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450" marR="39450" marT="0" marB="0"/>
                </a:tc>
                <a:extLst>
                  <a:ext uri="{0D108BD9-81ED-4DB2-BD59-A6C34878D82A}">
                    <a16:rowId xmlns:a16="http://schemas.microsoft.com/office/drawing/2014/main" val="1473351562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64625640-579E-40A6-BD4C-12C22575167D}"/>
              </a:ext>
            </a:extLst>
          </p:cNvPr>
          <p:cNvSpPr txBox="1"/>
          <p:nvPr/>
        </p:nvSpPr>
        <p:spPr>
          <a:xfrm>
            <a:off x="948311" y="381663"/>
            <a:ext cx="205013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sz="2800" b="1" dirty="0"/>
              <a:t>Staging of glaucoma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120AB12-6B3F-4B00-ABAC-7D339E9E9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12</a:t>
            </a:fld>
            <a:endParaRPr lang="en-MY"/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C8234812-86FC-41B5-B133-53E92BE7A301}"/>
              </a:ext>
            </a:extLst>
          </p:cNvPr>
          <p:cNvSpPr/>
          <p:nvPr/>
        </p:nvSpPr>
        <p:spPr>
          <a:xfrm>
            <a:off x="859833" y="1595432"/>
            <a:ext cx="1961812" cy="57626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MY" sz="2400" dirty="0"/>
              <a:t>LE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5969A44-AD5C-4CBA-8645-C48288EE3EA7}"/>
              </a:ext>
            </a:extLst>
          </p:cNvPr>
          <p:cNvSpPr/>
          <p:nvPr/>
        </p:nvSpPr>
        <p:spPr>
          <a:xfrm>
            <a:off x="859833" y="4817144"/>
            <a:ext cx="1961812" cy="57626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MY" sz="2400" dirty="0"/>
              <a:t>RE</a:t>
            </a:r>
          </a:p>
        </p:txBody>
      </p:sp>
    </p:spTree>
    <p:extLst>
      <p:ext uri="{BB962C8B-B14F-4D97-AF65-F5344CB8AC3E}">
        <p14:creationId xmlns:p14="http://schemas.microsoft.com/office/powerpoint/2010/main" val="359741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104900" y="68451"/>
            <a:ext cx="9980682" cy="1096962"/>
          </a:xfrm>
        </p:spPr>
        <p:txBody>
          <a:bodyPr/>
          <a:lstStyle/>
          <a:p>
            <a:r>
              <a:rPr lang="en-MY" b="1" dirty="0"/>
              <a:t>Question 4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MY" sz="2800" b="1" dirty="0">
                <a:solidFill>
                  <a:srgbClr val="FF0000"/>
                </a:solidFill>
              </a:rPr>
              <a:t>What is the target IOP for this patient?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13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035958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b="1" dirty="0"/>
              <a:t>Answer 4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14</a:t>
            </a:fld>
            <a:endParaRPr lang="en-MY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1B63651-3D24-4FAB-813E-FDD766A6C5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9748465"/>
              </p:ext>
            </p:extLst>
          </p:nvPr>
        </p:nvGraphicFramePr>
        <p:xfrm>
          <a:off x="1280156" y="1708879"/>
          <a:ext cx="10247279" cy="410319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12586">
                  <a:extLst>
                    <a:ext uri="{9D8B030D-6E8A-4147-A177-3AD203B41FA5}">
                      <a16:colId xmlns:a16="http://schemas.microsoft.com/office/drawing/2014/main" val="3420026499"/>
                    </a:ext>
                  </a:extLst>
                </a:gridCol>
                <a:gridCol w="7134693">
                  <a:extLst>
                    <a:ext uri="{9D8B030D-6E8A-4147-A177-3AD203B41FA5}">
                      <a16:colId xmlns:a16="http://schemas.microsoft.com/office/drawing/2014/main" val="1545037055"/>
                    </a:ext>
                  </a:extLst>
                </a:gridCol>
              </a:tblGrid>
              <a:tr h="56951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Stage of glaucoma</a:t>
                      </a:r>
                      <a:endParaRPr lang="en-MY" sz="2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Target IOP</a:t>
                      </a:r>
                      <a:endParaRPr lang="en-MY" sz="2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47308811"/>
                  </a:ext>
                </a:extLst>
              </a:tr>
              <a:tr h="117789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Early (mild) disease</a:t>
                      </a:r>
                      <a:endParaRPr lang="en-MY" sz="2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≤20 mmHg with reduction of at least 25% from baseline </a:t>
                      </a:r>
                      <a:r>
                        <a:rPr lang="en-US" sz="2400" dirty="0" err="1">
                          <a:effectLst/>
                        </a:rPr>
                        <a:t>lOP</a:t>
                      </a:r>
                      <a:endParaRPr lang="en-MY" sz="2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59737627"/>
                  </a:ext>
                </a:extLst>
              </a:tr>
              <a:tr h="117789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Moderate disease</a:t>
                      </a:r>
                      <a:endParaRPr lang="en-MY" sz="2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≤17 mmHg with reduction of at least 30% from baseline </a:t>
                      </a:r>
                      <a:r>
                        <a:rPr lang="en-US" sz="2400" dirty="0" err="1">
                          <a:effectLst/>
                        </a:rPr>
                        <a:t>lOP</a:t>
                      </a:r>
                      <a:endParaRPr lang="en-MY" sz="2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31292286"/>
                  </a:ext>
                </a:extLst>
              </a:tr>
              <a:tr h="117789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Advanced disease</a:t>
                      </a:r>
                      <a:endParaRPr lang="en-MY" sz="2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≤I4 mmHg with reduction of at least 30% from baseline </a:t>
                      </a:r>
                      <a:r>
                        <a:rPr lang="en-US" sz="2400" dirty="0" err="1">
                          <a:effectLst/>
                        </a:rPr>
                        <a:t>lOP</a:t>
                      </a:r>
                      <a:endParaRPr lang="en-MY" sz="2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08263157"/>
                  </a:ext>
                </a:extLst>
              </a:tr>
            </a:tbl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AB3EA2B5-8A70-413C-93C4-01AACE64E1A1}"/>
              </a:ext>
            </a:extLst>
          </p:cNvPr>
          <p:cNvSpPr/>
          <p:nvPr/>
        </p:nvSpPr>
        <p:spPr>
          <a:xfrm>
            <a:off x="6824420" y="2773439"/>
            <a:ext cx="1735810" cy="44170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MY" sz="3200" dirty="0">
                <a:solidFill>
                  <a:srgbClr val="FF0000"/>
                </a:solidFill>
              </a:rPr>
              <a:t>LE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0641A9C-65E5-4621-BDD9-76BF6151020E}"/>
              </a:ext>
            </a:extLst>
          </p:cNvPr>
          <p:cNvSpPr/>
          <p:nvPr/>
        </p:nvSpPr>
        <p:spPr>
          <a:xfrm>
            <a:off x="6824420" y="5106690"/>
            <a:ext cx="1735810" cy="44170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MY" sz="3200" dirty="0">
                <a:solidFill>
                  <a:srgbClr val="FF0000"/>
                </a:solidFill>
              </a:rPr>
              <a:t>RE</a:t>
            </a:r>
          </a:p>
        </p:txBody>
      </p:sp>
    </p:spTree>
    <p:extLst>
      <p:ext uri="{BB962C8B-B14F-4D97-AF65-F5344CB8AC3E}">
        <p14:creationId xmlns:p14="http://schemas.microsoft.com/office/powerpoint/2010/main" val="4224372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CAC0F6-C118-416A-A44F-DE7E0AA42C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4900" y="76200"/>
            <a:ext cx="9980682" cy="1096962"/>
          </a:xfrm>
        </p:spPr>
        <p:txBody>
          <a:bodyPr/>
          <a:lstStyle/>
          <a:p>
            <a:r>
              <a:rPr lang="en-MY" b="1" dirty="0"/>
              <a:t>Question 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DD6CAC-D858-4F35-9972-9979B3D936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2715" y="1600200"/>
            <a:ext cx="9982200" cy="4572000"/>
          </a:xfrm>
        </p:spPr>
        <p:txBody>
          <a:bodyPr>
            <a:normAutofit/>
          </a:bodyPr>
          <a:lstStyle/>
          <a:p>
            <a:r>
              <a:rPr lang="en-MY" sz="2800" b="1" dirty="0">
                <a:solidFill>
                  <a:srgbClr val="FF0000"/>
                </a:solidFill>
              </a:rPr>
              <a:t>How would you treat this patient?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7F5D8C-C53B-4343-9B8F-DAD8B3FB07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15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407758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B5DD23-CDE2-4A91-87D4-F2AD607119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b="1" dirty="0"/>
              <a:t>Answer 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974BEC-DE28-44BE-B5FD-DA43AF067B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1323" y="1568939"/>
            <a:ext cx="9982200" cy="4572000"/>
          </a:xfrm>
        </p:spPr>
        <p:txBody>
          <a:bodyPr>
            <a:normAutofit/>
          </a:bodyPr>
          <a:lstStyle/>
          <a:p>
            <a:r>
              <a:rPr lang="en-MY" sz="2800" dirty="0"/>
              <a:t>Start with medical treatment.</a:t>
            </a:r>
          </a:p>
          <a:p>
            <a:pPr marL="538163" indent="-363538">
              <a:buFont typeface="Wingdings" panose="05000000000000000000" pitchFamily="2" charset="2"/>
              <a:buChar char="Ø"/>
            </a:pPr>
            <a:r>
              <a:rPr lang="en-MY" sz="2400" dirty="0"/>
              <a:t>RE: Prostaglandin analogue &amp; beta-blocker</a:t>
            </a:r>
          </a:p>
          <a:p>
            <a:pPr marL="538163" indent="-363538">
              <a:buFont typeface="Wingdings" panose="05000000000000000000" pitchFamily="2" charset="2"/>
              <a:buChar char="Ø"/>
            </a:pPr>
            <a:r>
              <a:rPr lang="en-MY" sz="2400" dirty="0"/>
              <a:t>LE: Prostaglandin analogue</a:t>
            </a:r>
          </a:p>
          <a:p>
            <a:pPr marL="0" indent="0">
              <a:buNone/>
            </a:pPr>
            <a:endParaRPr lang="en-MY" sz="2400" dirty="0"/>
          </a:p>
          <a:p>
            <a:endParaRPr lang="en-MY" sz="24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MY" sz="2400" dirty="0">
              <a:solidFill>
                <a:srgbClr val="FF0000"/>
              </a:solidFill>
            </a:endParaRPr>
          </a:p>
        </p:txBody>
      </p:sp>
      <p:pic>
        <p:nvPicPr>
          <p:cNvPr id="4" name="Picture 7">
            <a:extLst>
              <a:ext uri="{FF2B5EF4-FFF2-40B4-BE49-F238E27FC236}">
                <a16:creationId xmlns:a16="http://schemas.microsoft.com/office/drawing/2014/main" id="{78E77BF1-56AA-49C7-8AB2-404F4F0892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2707" y="3614979"/>
            <a:ext cx="1906558" cy="2040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9">
            <a:extLst>
              <a:ext uri="{FF2B5EF4-FFF2-40B4-BE49-F238E27FC236}">
                <a16:creationId xmlns:a16="http://schemas.microsoft.com/office/drawing/2014/main" id="{59E89F71-2E0C-4240-BCCE-59B545719D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8356" y="3616646"/>
            <a:ext cx="1658937" cy="2103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0B778351-3C8B-440C-A3B3-74007C95E7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293" y="3616646"/>
            <a:ext cx="1773238" cy="2103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A2432CDB-29BA-42A5-B8D1-217910060D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4558" y="3616646"/>
            <a:ext cx="2088686" cy="2088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5F1580AF-B01C-49ED-871D-3F58C89DD4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16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189612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0CA74E-90AF-4081-BEE4-7510534B6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b="1" dirty="0"/>
              <a:t>Progress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3E553A-3D25-4FC7-991A-3563B4D6F5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MY" sz="2800" dirty="0"/>
              <a:t>At 1 month review, the IOP is 14 mmHg in the RE &amp; 16 mmHg in the LE</a:t>
            </a:r>
            <a:r>
              <a:rPr lang="en-MY" sz="2400" dirty="0"/>
              <a:t>.</a:t>
            </a:r>
          </a:p>
          <a:p>
            <a:pPr marL="0" indent="0">
              <a:buNone/>
            </a:pPr>
            <a:endParaRPr lang="en-MY" dirty="0"/>
          </a:p>
          <a:p>
            <a:pPr marL="0" indent="0">
              <a:buNone/>
            </a:pPr>
            <a:endParaRPr lang="en-MY" dirty="0"/>
          </a:p>
          <a:p>
            <a:pPr marL="0" indent="0">
              <a:buNone/>
            </a:pPr>
            <a:r>
              <a:rPr lang="en-MY" sz="2800" b="1" dirty="0">
                <a:solidFill>
                  <a:srgbClr val="FF0000"/>
                </a:solidFill>
              </a:rPr>
              <a:t>Question 6. How often should this patient be followed-up?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7B0F81-E8C9-44AA-84A3-315872A0AC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17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834870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F20623-90EA-4B60-A359-30F11B5722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b="1" dirty="0"/>
              <a:t>Answer 6 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08F8BDFA-71C7-4E2C-A4EB-B30F37A5556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print"/>
          <a:srcRect t="5002" r="6164" b="8182"/>
          <a:stretch/>
        </p:blipFill>
        <p:spPr>
          <a:xfrm>
            <a:off x="3302769" y="0"/>
            <a:ext cx="6851883" cy="6641432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4B474C-D752-4979-8246-B8E0674D9F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18</a:t>
            </a:fld>
            <a:endParaRPr lang="en-MY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3CF2AD50-C297-4BFA-9FBC-BBFBBC4648BA}"/>
              </a:ext>
            </a:extLst>
          </p:cNvPr>
          <p:cNvSpPr/>
          <p:nvPr/>
        </p:nvSpPr>
        <p:spPr>
          <a:xfrm flipH="1">
            <a:off x="4415953" y="3411394"/>
            <a:ext cx="1571309" cy="95314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63970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33687-2A76-4E0F-8C42-F44E890E16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b="1" dirty="0"/>
              <a:t>Question 7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CC8185-6FB7-4AB5-858F-3C10FE54DD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MY" sz="2800" b="1" dirty="0">
                <a:solidFill>
                  <a:srgbClr val="FF0000"/>
                </a:solidFill>
              </a:rPr>
              <a:t>What examination &amp; investigation should be done during follow-up &amp; how frequent to do them?</a:t>
            </a:r>
          </a:p>
          <a:p>
            <a:pPr marL="457200" lvl="1" indent="0">
              <a:buNone/>
            </a:pPr>
            <a:endParaRPr lang="en-MY" sz="2600" dirty="0">
              <a:solidFill>
                <a:srgbClr val="FF0000"/>
              </a:solidFill>
            </a:endParaRPr>
          </a:p>
          <a:p>
            <a:pPr lvl="1"/>
            <a:endParaRPr lang="en-MY" sz="2600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6E7D41-08E4-445C-8A4B-5B683EC540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19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861565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017DB5-A700-4ADE-BD49-58751E6BBD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b="1" dirty="0"/>
              <a:t>Case 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F4E395-02C9-4234-B7ED-830764E205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2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177460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9D2D44-1F33-49A8-B82B-22615B08E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b="1" dirty="0"/>
              <a:t>Answer 7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96C640-2E7D-46CC-AE5B-60D1167CE316}"/>
              </a:ext>
            </a:extLst>
          </p:cNvPr>
          <p:cNvSpPr txBox="1"/>
          <p:nvPr/>
        </p:nvSpPr>
        <p:spPr>
          <a:xfrm>
            <a:off x="1150842" y="1735016"/>
            <a:ext cx="998068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MY" sz="2800" dirty="0"/>
              <a:t>6 VF examinations should be performed in the first 2 years to detect rapid progression (-2 dB/year or worse) &amp; establish a good set of baseline data.</a:t>
            </a:r>
            <a:r>
              <a:rPr lang="en-MY" sz="2800" baseline="30000" dirty="0"/>
              <a:t> 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2A21B95-1F15-4316-BF2E-8C611041A1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6494919"/>
              </p:ext>
            </p:extLst>
          </p:nvPr>
        </p:nvGraphicFramePr>
        <p:xfrm>
          <a:off x="1256382" y="3371442"/>
          <a:ext cx="9829199" cy="18101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9883">
                  <a:extLst>
                    <a:ext uri="{9D8B030D-6E8A-4147-A177-3AD203B41FA5}">
                      <a16:colId xmlns:a16="http://schemas.microsoft.com/office/drawing/2014/main" val="3545928777"/>
                    </a:ext>
                  </a:extLst>
                </a:gridCol>
                <a:gridCol w="2274028">
                  <a:extLst>
                    <a:ext uri="{9D8B030D-6E8A-4147-A177-3AD203B41FA5}">
                      <a16:colId xmlns:a16="http://schemas.microsoft.com/office/drawing/2014/main" val="814496324"/>
                    </a:ext>
                  </a:extLst>
                </a:gridCol>
                <a:gridCol w="1993608">
                  <a:extLst>
                    <a:ext uri="{9D8B030D-6E8A-4147-A177-3AD203B41FA5}">
                      <a16:colId xmlns:a16="http://schemas.microsoft.com/office/drawing/2014/main" val="1019550528"/>
                    </a:ext>
                  </a:extLst>
                </a:gridCol>
                <a:gridCol w="1965840">
                  <a:extLst>
                    <a:ext uri="{9D8B030D-6E8A-4147-A177-3AD203B41FA5}">
                      <a16:colId xmlns:a16="http://schemas.microsoft.com/office/drawing/2014/main" val="2588233492"/>
                    </a:ext>
                  </a:extLst>
                </a:gridCol>
                <a:gridCol w="1965840">
                  <a:extLst>
                    <a:ext uri="{9D8B030D-6E8A-4147-A177-3AD203B41FA5}">
                      <a16:colId xmlns:a16="http://schemas.microsoft.com/office/drawing/2014/main" val="3211667380"/>
                    </a:ext>
                  </a:extLst>
                </a:gridCol>
              </a:tblGrid>
              <a:tr h="601963">
                <a:tc>
                  <a:txBody>
                    <a:bodyPr/>
                    <a:lstStyle/>
                    <a:p>
                      <a:pPr algn="ctr"/>
                      <a:r>
                        <a:rPr lang="en-MY" sz="2400" dirty="0"/>
                        <a:t>Diagnosis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2400" dirty="0"/>
                        <a:t>VF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2400" dirty="0" err="1"/>
                        <a:t>Gonioscopy</a:t>
                      </a:r>
                      <a:endParaRPr lang="en-MY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2400" dirty="0"/>
                        <a:t>OD image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2400" dirty="0"/>
                        <a:t>CCT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5799333"/>
                  </a:ext>
                </a:extLst>
              </a:tr>
              <a:tr h="1208194">
                <a:tc>
                  <a:txBody>
                    <a:bodyPr/>
                    <a:lstStyle/>
                    <a:p>
                      <a:pPr algn="ctr"/>
                      <a:r>
                        <a:rPr lang="en-MY" sz="2400" dirty="0"/>
                        <a:t>Open angle glaucoma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2400" dirty="0"/>
                        <a:t>Stable: Yearly Progression: </a:t>
                      </a:r>
                    </a:p>
                    <a:p>
                      <a:pPr algn="ctr"/>
                      <a:r>
                        <a:rPr lang="en-MY" sz="2400" dirty="0"/>
                        <a:t>4 - 8 months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2400" dirty="0"/>
                        <a:t>Baseline &amp; when indicated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2400" dirty="0"/>
                        <a:t>Every 1 - 2 years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2400" dirty="0"/>
                        <a:t>Baseline or when indicated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0342151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7C11C9-665E-4175-9D9B-E169050593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20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759778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3801C-9CFD-4E60-8848-88CC65A01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b="1" dirty="0"/>
              <a:t>Question 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0028A1-AA5C-47AD-8F4B-83A84BECFD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MY" sz="2800" b="1" dirty="0">
                <a:solidFill>
                  <a:srgbClr val="FF0000"/>
                </a:solidFill>
              </a:rPr>
              <a:t>How do you determine progression based on VF?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B26074-9CC2-4DE9-9929-CA0823577C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21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674078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09B960B-0848-4147-99B2-5C5AC16C4A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b="1" dirty="0"/>
              <a:t>Answer 8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F88175C-D087-43DA-8DFA-CB237B1829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2638409"/>
              </p:ext>
            </p:extLst>
          </p:nvPr>
        </p:nvGraphicFramePr>
        <p:xfrm>
          <a:off x="1124946" y="2070877"/>
          <a:ext cx="10111090" cy="409439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111090">
                  <a:extLst>
                    <a:ext uri="{9D8B030D-6E8A-4147-A177-3AD203B41FA5}">
                      <a16:colId xmlns:a16="http://schemas.microsoft.com/office/drawing/2014/main" val="263763254"/>
                    </a:ext>
                  </a:extLst>
                </a:gridCol>
              </a:tblGrid>
              <a:tr h="4094394">
                <a:tc>
                  <a:txBody>
                    <a:bodyPr/>
                    <a:lstStyle/>
                    <a:p>
                      <a:pPr marL="342900" lvl="0" indent="-342900" algn="just" fontAlgn="base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28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Changes in VF are determined by the:</a:t>
                      </a:r>
                      <a:endParaRPr lang="en-MY" sz="28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720725" lvl="0" indent="-357188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same </a:t>
                      </a:r>
                      <a:r>
                        <a:rPr lang="en-MY" sz="2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SAP </a:t>
                      </a: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strategy &amp; test pattern</a:t>
                      </a:r>
                      <a:endParaRPr lang="en-MY" sz="24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720725" lvl="0" indent="-357188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threshold tests using full threshold &amp; </a:t>
                      </a:r>
                      <a:r>
                        <a:rPr lang="en-MY" sz="2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SITA </a:t>
                      </a: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standard testing strategies</a:t>
                      </a:r>
                      <a:endParaRPr lang="en-MY" sz="24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720725" lvl="0" indent="-357188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sufficient number (minimum 2) of reliable tests to establish a good baseline</a:t>
                      </a:r>
                      <a:endParaRPr lang="en-MY" sz="24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720725" lvl="0" indent="-357188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GB" sz="2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sufficient number of examinations to detect change</a:t>
                      </a:r>
                      <a:endParaRPr lang="en-MY" sz="24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342900" lvl="0" indent="-342900" algn="just" fontAlgn="base">
                        <a:lnSpc>
                          <a:spcPct val="115000"/>
                        </a:lnSpc>
                        <a:spcAft>
                          <a:spcPts val="60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GB" sz="28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VF progression should be correlated with clinical findings.</a:t>
                      </a: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</a:t>
                      </a: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4269335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C115F27-1C44-4F5E-8E24-C1BC4858A3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22</a:t>
            </a:fld>
            <a:endParaRPr lang="en-MY"/>
          </a:p>
        </p:txBody>
      </p:sp>
      <p:sp>
        <p:nvSpPr>
          <p:cNvPr id="6" name="TextBox 5"/>
          <p:cNvSpPr txBox="1"/>
          <p:nvPr/>
        </p:nvSpPr>
        <p:spPr>
          <a:xfrm>
            <a:off x="1046436" y="1385902"/>
            <a:ext cx="103281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sz="2800" dirty="0"/>
              <a:t>Progression is persistent reproducible worsening of VF defect. </a:t>
            </a:r>
          </a:p>
        </p:txBody>
      </p:sp>
    </p:spTree>
    <p:extLst>
      <p:ext uri="{BB962C8B-B14F-4D97-AF65-F5344CB8AC3E}">
        <p14:creationId xmlns:p14="http://schemas.microsoft.com/office/powerpoint/2010/main" val="295599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7BCAAE-71DE-47DF-BE73-50882D05B5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b="1" dirty="0"/>
              <a:t>Progress</a:t>
            </a:r>
            <a:r>
              <a:rPr lang="en-MY" sz="2000" b="1" dirty="0"/>
              <a:t>-2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33E9CA-A802-4419-8BF3-6F72FE87E1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MY" sz="2800" dirty="0"/>
              <a:t>At 9 month follow-up, his RE IOP is 21 mmHg &amp; LE 19 mmHg.</a:t>
            </a:r>
          </a:p>
          <a:p>
            <a:r>
              <a:rPr lang="en-MY" sz="2800" dirty="0"/>
              <a:t>VF shows progression in the right eye.</a:t>
            </a:r>
          </a:p>
          <a:p>
            <a:endParaRPr lang="en-MY" dirty="0"/>
          </a:p>
          <a:p>
            <a:endParaRPr lang="en-MY" dirty="0"/>
          </a:p>
          <a:p>
            <a:r>
              <a:rPr lang="en-MY" sz="2800" b="1" dirty="0">
                <a:solidFill>
                  <a:srgbClr val="FF0000"/>
                </a:solidFill>
              </a:rPr>
              <a:t>Question 9. What would you do next?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98E45A-70F8-4C5C-BD8B-D9A27F1439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23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392773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0E51F7-68C3-4BD4-B59F-C6B243B41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b="1" dirty="0"/>
              <a:t>Answer 9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53F64B8-5333-4841-958C-E8A848B7C7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24</a:t>
            </a:fld>
            <a:endParaRPr lang="en-MY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924F36B-1F7A-442F-91B2-13D9C042EC54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76551" y="1293091"/>
            <a:ext cx="7645613" cy="488603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81CB2D1D-A63E-4D28-877B-490924B6891C}"/>
                  </a:ext>
                </a:extLst>
              </p:cNvPr>
              <p:cNvSpPr txBox="1"/>
              <p:nvPr/>
            </p:nvSpPr>
            <p:spPr>
              <a:xfrm flipH="1">
                <a:off x="2152012" y="3980693"/>
                <a:ext cx="620107" cy="5553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MY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√</m:t>
                      </m:r>
                    </m:oMath>
                  </m:oMathPara>
                </a14:m>
                <a:endParaRPr lang="en-MY" sz="28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81CB2D1D-A63E-4D28-877B-490924B689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2152012" y="3980693"/>
                <a:ext cx="620107" cy="55534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MY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D3785951-936F-41F3-9C87-181BD8C6AAA1}"/>
                  </a:ext>
                </a:extLst>
              </p:cNvPr>
              <p:cNvSpPr/>
              <p:nvPr/>
            </p:nvSpPr>
            <p:spPr>
              <a:xfrm>
                <a:off x="2235881" y="4951975"/>
                <a:ext cx="601447" cy="55534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MY" sz="28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√</m:t>
                      </m:r>
                    </m:oMath>
                  </m:oMathPara>
                </a14:m>
                <a:endParaRPr lang="en-MY" sz="28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D3785951-936F-41F3-9C87-181BD8C6AAA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5881" y="4951975"/>
                <a:ext cx="601447" cy="55534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MY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4660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29B761-BD15-4541-992D-BBC7E98E88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b="1" dirty="0"/>
              <a:t>Progress</a:t>
            </a:r>
            <a:r>
              <a:rPr lang="en-MY" sz="2000" b="1" dirty="0"/>
              <a:t>-3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5C6F0E-62F8-4808-AD78-629C08E1D7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MY" sz="2800" dirty="0"/>
              <a:t>At 2 years follow-up, his RE IOP becomes uncontrolled despite maximal tolerated topical anti-glaucoma medications.</a:t>
            </a:r>
          </a:p>
          <a:p>
            <a:r>
              <a:rPr lang="en-MY" sz="2800" dirty="0"/>
              <a:t>There’s also progression seen on serial VF tests.</a:t>
            </a:r>
          </a:p>
          <a:p>
            <a:pPr marL="0" indent="0">
              <a:buNone/>
            </a:pPr>
            <a:endParaRPr lang="en-MY" dirty="0"/>
          </a:p>
          <a:p>
            <a:pPr marL="0" indent="0">
              <a:buNone/>
            </a:pPr>
            <a:endParaRPr lang="en-MY" dirty="0"/>
          </a:p>
          <a:p>
            <a:pPr marL="0" indent="0">
              <a:buNone/>
            </a:pPr>
            <a:r>
              <a:rPr lang="en-MY" sz="2800" b="1" dirty="0">
                <a:solidFill>
                  <a:srgbClr val="FF0000"/>
                </a:solidFill>
              </a:rPr>
              <a:t>Question 10. What is the next step in the management of this patient?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6CE639-9DAA-4A9F-B6D3-45DB539FC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25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935373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6758EF-DACC-49AD-9DB4-76755BA71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b="1" dirty="0"/>
              <a:t>Answer 10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A46E48-FC68-4FAC-BE9A-9F109A35ED0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04900" y="1296140"/>
            <a:ext cx="4088537" cy="4876059"/>
          </a:xfrm>
        </p:spPr>
        <p:txBody>
          <a:bodyPr>
            <a:normAutofit/>
          </a:bodyPr>
          <a:lstStyle/>
          <a:p>
            <a:r>
              <a:rPr lang="en-MY" sz="2800" dirty="0"/>
              <a:t>Refer to glaucoma specialist</a:t>
            </a:r>
          </a:p>
          <a:p>
            <a:r>
              <a:rPr lang="en-MY" sz="2800" dirty="0"/>
              <a:t>To discuss with patient regarding the possibility of glaucoma surgery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03FAC85-C52D-4CA3-967E-2778C04FD1E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t="4636" r="3794" b="7362"/>
          <a:stretch/>
        </p:blipFill>
        <p:spPr>
          <a:xfrm>
            <a:off x="5370990" y="69275"/>
            <a:ext cx="5805996" cy="6771898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1649CFE6-45B5-407E-AC36-53B1A4CC84CC}"/>
              </a:ext>
            </a:extLst>
          </p:cNvPr>
          <p:cNvSpPr/>
          <p:nvPr/>
        </p:nvSpPr>
        <p:spPr>
          <a:xfrm flipH="1" flipV="1">
            <a:off x="8849959" y="3320248"/>
            <a:ext cx="2299315" cy="222976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0AB5BD-5D9B-4AA2-ADC3-E79BFD1934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26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956664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AC6736-D893-49AD-BD17-5754B4E86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b="1" dirty="0"/>
              <a:t>Case 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F2544F-11F9-40F2-B436-210EA9E2A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27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145005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BFA868-5A4B-4AA7-9B5C-0E6F3BA39A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b="1" dirty="0"/>
              <a:t>History</a:t>
            </a:r>
          </a:p>
        </p:txBody>
      </p:sp>
      <p:sp>
        <p:nvSpPr>
          <p:cNvPr id="72707" name="Content Placeholder 2">
            <a:extLst>
              <a:ext uri="{FF2B5EF4-FFF2-40B4-BE49-F238E27FC236}">
                <a16:creationId xmlns:a16="http://schemas.microsoft.com/office/drawing/2014/main" id="{C0904E7D-1DB4-4445-8270-500D90E45C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899" y="1600202"/>
            <a:ext cx="10293785" cy="4537552"/>
          </a:xfrm>
        </p:spPr>
        <p:txBody>
          <a:bodyPr>
            <a:normAutofit/>
          </a:bodyPr>
          <a:lstStyle/>
          <a:p>
            <a:r>
              <a:rPr lang="en-US" altLang="en-US" sz="2800" dirty="0"/>
              <a:t>Mrs. LMM is a 66-year-old Chinese housewife.</a:t>
            </a:r>
          </a:p>
          <a:p>
            <a:r>
              <a:rPr lang="en-US" altLang="en-US" sz="2800" dirty="0"/>
              <a:t>She was initially treated as having conjunctivitis for painful right eye associated with redness &amp; severe headache.</a:t>
            </a:r>
          </a:p>
          <a:p>
            <a:r>
              <a:rPr lang="en-US" altLang="en-US" sz="2800" dirty="0"/>
              <a:t>However, the pain persists &amp; her vision worsens. Subsequently she’s referred to the eye clinic.</a:t>
            </a:r>
          </a:p>
          <a:p>
            <a:pPr>
              <a:buFont typeface="Wingdings" panose="05000000000000000000" pitchFamily="2" charset="2"/>
              <a:buNone/>
            </a:pPr>
            <a:endParaRPr lang="en-US" alt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B7C75AC-167B-4051-B355-9AB6318180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28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423464645"/>
      </p:ext>
    </p:extLst>
  </p:cSld>
  <p:clrMapOvr>
    <a:masterClrMapping/>
  </p:clrMapOvr>
  <p:transition>
    <p:wipe dir="d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1D55C7-012E-4B84-B32C-8F94D7091A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b="1" dirty="0"/>
              <a:t>Ocular examination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9EC9FE44-4F26-4602-91C4-37522DB40A3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89007907"/>
              </p:ext>
            </p:extLst>
          </p:nvPr>
        </p:nvGraphicFramePr>
        <p:xfrm>
          <a:off x="1188030" y="1421140"/>
          <a:ext cx="10089573" cy="46323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436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329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130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3233"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RE</a:t>
                      </a:r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LE</a:t>
                      </a:r>
                    </a:p>
                  </a:txBody>
                  <a:tcPr marT="45723" marB="45723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3233">
                <a:tc>
                  <a:txBody>
                    <a:bodyPr/>
                    <a:lstStyle/>
                    <a:p>
                      <a:r>
                        <a:rPr lang="en-US" sz="2400" dirty="0"/>
                        <a:t>VA</a:t>
                      </a:r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Counting fingers (CF)</a:t>
                      </a:r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6/9,</a:t>
                      </a:r>
                      <a:r>
                        <a:rPr lang="en-US" sz="2400" baseline="0" dirty="0"/>
                        <a:t> PH 6/6</a:t>
                      </a:r>
                      <a:endParaRPr lang="en-US" sz="2400" dirty="0"/>
                    </a:p>
                  </a:txBody>
                  <a:tcPr marT="45723" marB="45723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3233">
                <a:tc>
                  <a:txBody>
                    <a:bodyPr/>
                    <a:lstStyle/>
                    <a:p>
                      <a:r>
                        <a:rPr lang="en-US" sz="2400" dirty="0"/>
                        <a:t>RAPD</a:t>
                      </a:r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Positive</a:t>
                      </a:r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Nil</a:t>
                      </a:r>
                    </a:p>
                  </a:txBody>
                  <a:tcPr marT="45723" marB="45723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3233">
                <a:tc>
                  <a:txBody>
                    <a:bodyPr/>
                    <a:lstStyle/>
                    <a:p>
                      <a:r>
                        <a:rPr lang="en-US" sz="2400" dirty="0"/>
                        <a:t>Conjunctiva </a:t>
                      </a:r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r>
                        <a:rPr lang="en-US" sz="2400" dirty="0" err="1"/>
                        <a:t>Circumcorneal</a:t>
                      </a:r>
                      <a:r>
                        <a:rPr lang="en-US" sz="2400" dirty="0"/>
                        <a:t> injection</a:t>
                      </a:r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White</a:t>
                      </a:r>
                    </a:p>
                  </a:txBody>
                  <a:tcPr marT="45723" marB="45723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3233">
                <a:tc>
                  <a:txBody>
                    <a:bodyPr/>
                    <a:lstStyle/>
                    <a:p>
                      <a:r>
                        <a:rPr lang="en-US" sz="2400" dirty="0"/>
                        <a:t>Corneal </a:t>
                      </a:r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r>
                        <a:rPr lang="en-US" sz="2400" dirty="0" err="1"/>
                        <a:t>Oedematous</a:t>
                      </a:r>
                      <a:endParaRPr lang="en-US" sz="2400" dirty="0"/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Clear</a:t>
                      </a:r>
                    </a:p>
                  </a:txBody>
                  <a:tcPr marT="45723" marB="45723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3233">
                <a:tc>
                  <a:txBody>
                    <a:bodyPr/>
                    <a:lstStyle/>
                    <a:p>
                      <a:r>
                        <a:rPr lang="en-US" sz="2400" dirty="0"/>
                        <a:t>Anterior</a:t>
                      </a:r>
                      <a:r>
                        <a:rPr lang="en-US" sz="2400" baseline="0" dirty="0"/>
                        <a:t> chamber</a:t>
                      </a:r>
                      <a:endParaRPr lang="en-US" sz="2400" dirty="0"/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Shallow</a:t>
                      </a:r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Shallow</a:t>
                      </a:r>
                    </a:p>
                  </a:txBody>
                  <a:tcPr marT="45723" marB="45723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3233">
                <a:tc>
                  <a:txBody>
                    <a:bodyPr/>
                    <a:lstStyle/>
                    <a:p>
                      <a:r>
                        <a:rPr lang="en-US" sz="2400" dirty="0"/>
                        <a:t>Pupil </a:t>
                      </a:r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Mid-dilated</a:t>
                      </a:r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Round, 3 mm</a:t>
                      </a:r>
                    </a:p>
                  </a:txBody>
                  <a:tcPr marT="45723" marB="45723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3233">
                <a:tc>
                  <a:txBody>
                    <a:bodyPr/>
                    <a:lstStyle/>
                    <a:p>
                      <a:r>
                        <a:rPr lang="en-US" sz="2400" dirty="0"/>
                        <a:t>IOP</a:t>
                      </a:r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46</a:t>
                      </a:r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13</a:t>
                      </a:r>
                    </a:p>
                  </a:txBody>
                  <a:tcPr marT="45723" marB="45723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63233">
                <a:tc>
                  <a:txBody>
                    <a:bodyPr/>
                    <a:lstStyle/>
                    <a:p>
                      <a:r>
                        <a:rPr lang="en-US" sz="2400" dirty="0" err="1"/>
                        <a:t>Gonioscopy</a:t>
                      </a:r>
                      <a:endParaRPr lang="en-US" sz="2400" dirty="0"/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Unable to </a:t>
                      </a:r>
                      <a:r>
                        <a:rPr lang="en-US" sz="2400" dirty="0" err="1"/>
                        <a:t>visualise</a:t>
                      </a:r>
                      <a:endParaRPr lang="en-US" sz="2400" dirty="0"/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Close angles, no PAS</a:t>
                      </a:r>
                    </a:p>
                  </a:txBody>
                  <a:tcPr marT="45723" marB="45723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63233">
                <a:tc>
                  <a:txBody>
                    <a:bodyPr/>
                    <a:lstStyle/>
                    <a:p>
                      <a:r>
                        <a:rPr lang="en-US" sz="2400" dirty="0"/>
                        <a:t>CDR</a:t>
                      </a:r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 marT="45723" marB="45723"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0.3</a:t>
                      </a:r>
                    </a:p>
                  </a:txBody>
                  <a:tcPr marT="45723" marB="45723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27CCEFB-8F0D-465E-B683-1122FF46C4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29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396966015"/>
      </p:ext>
    </p:extLst>
  </p:cSld>
  <p:clrMapOvr>
    <a:masterClrMapping/>
  </p:clrMapOvr>
  <p:transition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DA3710-1E07-4AEB-A3B1-F0D3EE12B4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b="1" dirty="0"/>
              <a:t>History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1D0841-59EE-41AB-AD5B-791031BA64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MY" sz="2800" dirty="0"/>
              <a:t>Mr. MR is a 65-year-old Malay man</a:t>
            </a:r>
          </a:p>
          <a:p>
            <a:r>
              <a:rPr lang="en-MY" sz="2800" dirty="0"/>
              <a:t>Referred by medical officer at </a:t>
            </a:r>
            <a:r>
              <a:rPr lang="en-MY" sz="2800" dirty="0" err="1"/>
              <a:t>Klinik</a:t>
            </a:r>
            <a:r>
              <a:rPr lang="en-MY" sz="2800" dirty="0"/>
              <a:t> Kesihatan for blurring of vision in both eyes ?cataract</a:t>
            </a:r>
          </a:p>
          <a:p>
            <a:r>
              <a:rPr lang="en-MY" sz="2800" dirty="0"/>
              <a:t>He complaints of blurring of vision in both eyes for 3 months. His right vision is more affected compared to the left eye.</a:t>
            </a:r>
          </a:p>
          <a:p>
            <a:pPr lvl="1"/>
            <a:r>
              <a:rPr lang="en-MY" sz="2400" dirty="0"/>
              <a:t>It’s not associated with eye pain, redness or headache.</a:t>
            </a:r>
          </a:p>
          <a:p>
            <a:r>
              <a:rPr lang="en-MY" sz="2800" dirty="0"/>
              <a:t>No family history of glaucoma</a:t>
            </a:r>
          </a:p>
          <a:p>
            <a:r>
              <a:rPr lang="en-MY" sz="2800" dirty="0"/>
              <a:t>Patient has diabetes mellitus &amp; hypertension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C8A8BF-2086-442C-9F0C-05E1B4000A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3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767260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CECBC9-CAC9-4EDF-96EC-9A0EB48204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b="1" dirty="0"/>
              <a:t>Anterior segment photos</a:t>
            </a:r>
          </a:p>
        </p:txBody>
      </p:sp>
      <p:pic>
        <p:nvPicPr>
          <p:cNvPr id="76803" name="Content Placeholder 7" descr="she yoon kiew.jpg">
            <a:extLst>
              <a:ext uri="{FF2B5EF4-FFF2-40B4-BE49-F238E27FC236}">
                <a16:creationId xmlns:a16="http://schemas.microsoft.com/office/drawing/2014/main" id="{2B525708-B895-4BA6-952D-4BA29C9190A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06422" y="1771705"/>
            <a:ext cx="4845118" cy="3964009"/>
          </a:xfrm>
        </p:spPr>
      </p:pic>
      <p:pic>
        <p:nvPicPr>
          <p:cNvPr id="76804" name="Content Placeholder 8" descr="syk3.jpg">
            <a:extLst>
              <a:ext uri="{FF2B5EF4-FFF2-40B4-BE49-F238E27FC236}">
                <a16:creationId xmlns:a16="http://schemas.microsoft.com/office/drawing/2014/main" id="{9E64B117-4513-4C2C-A037-6777A958DF2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40464" y="1771705"/>
            <a:ext cx="4845118" cy="3964009"/>
          </a:xfr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976664B-97F5-4D0A-9563-73A88698CF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30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379821661"/>
      </p:ext>
    </p:extLst>
  </p:cSld>
  <p:clrMapOvr>
    <a:masterClrMapping/>
  </p:clrMapOvr>
  <p:transition>
    <p:wip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2401A6-8FE1-456E-AA0E-AACE0A028A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b="1" dirty="0"/>
              <a:t>Diagnosis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C5BA61-0A55-468D-AF9D-20DC6AC56D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800" dirty="0"/>
              <a:t>Right PACG with acute angle closure</a:t>
            </a:r>
          </a:p>
          <a:p>
            <a:r>
              <a:rPr lang="en-US" altLang="en-US" sz="2800" dirty="0"/>
              <a:t>Left primary angle closure suspect (PACS)</a:t>
            </a:r>
          </a:p>
          <a:p>
            <a:endParaRPr lang="en-US" altLang="en-US" dirty="0"/>
          </a:p>
          <a:p>
            <a:endParaRPr lang="en-US" altLang="en-US" dirty="0"/>
          </a:p>
          <a:p>
            <a:pPr marL="0" indent="0">
              <a:buNone/>
            </a:pPr>
            <a:r>
              <a:rPr lang="en-US" altLang="en-US" sz="2800" b="1" dirty="0">
                <a:solidFill>
                  <a:srgbClr val="FF0000"/>
                </a:solidFill>
              </a:rPr>
              <a:t>Question 1. How do you manage this patient?</a:t>
            </a:r>
            <a:endParaRPr lang="en-MY" altLang="en-US" sz="2800" b="1" dirty="0">
              <a:solidFill>
                <a:srgbClr val="FF0000"/>
              </a:solidFill>
            </a:endParaRPr>
          </a:p>
          <a:p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F88A8A-17DE-47CD-B015-70D96742ED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31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556826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F61FCD-0634-46B1-A42C-D18912E1DE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b="1" dirty="0"/>
              <a:t>Answer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8891D0-7F9C-40BF-9176-139E45F3D9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4898" y="1600200"/>
            <a:ext cx="10616047" cy="4572000"/>
          </a:xfrm>
        </p:spPr>
        <p:txBody>
          <a:bodyPr>
            <a:normAutofit/>
          </a:bodyPr>
          <a:lstStyle/>
          <a:p>
            <a:r>
              <a:rPr lang="en-MY" sz="2800" dirty="0"/>
              <a:t>Admit patient.</a:t>
            </a:r>
          </a:p>
          <a:p>
            <a:r>
              <a:rPr lang="en-MY" sz="2800" dirty="0"/>
              <a:t>Start intensive medical therapy to break the attack.</a:t>
            </a:r>
          </a:p>
          <a:p>
            <a:pPr marL="450850" lvl="1" indent="-276225">
              <a:buFont typeface="Wingdings" panose="05000000000000000000" pitchFamily="2" charset="2"/>
              <a:buChar char="Ø"/>
            </a:pPr>
            <a:r>
              <a:rPr lang="en-MY" sz="2400" dirty="0"/>
              <a:t>Carbonic anhydrase inhibitors (CAIs) e.g. acetazolamide 500 mg stat IV or oral, then 250 mg QID, may repeat in 2 - 4 hours to maximum 1 g/day</a:t>
            </a:r>
          </a:p>
          <a:p>
            <a:pPr marL="450850" lvl="1" indent="-276225">
              <a:buFont typeface="Wingdings" panose="05000000000000000000" pitchFamily="2" charset="2"/>
              <a:buChar char="Ø"/>
            </a:pPr>
            <a:r>
              <a:rPr lang="en-MY" sz="2400" dirty="0"/>
              <a:t>Anti-glaucoma eyedrops</a:t>
            </a:r>
          </a:p>
          <a:p>
            <a:r>
              <a:rPr lang="en-MY" sz="2800" dirty="0"/>
              <a:t>Topical steroids</a:t>
            </a:r>
          </a:p>
          <a:p>
            <a:endParaRPr lang="en-MY" dirty="0"/>
          </a:p>
          <a:p>
            <a:pPr marL="0" indent="0">
              <a:buNone/>
            </a:pPr>
            <a:endParaRPr lang="en-MY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DDA004-5383-47C9-8517-49EC8653E1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32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722408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326B67-7DEA-4453-8AA4-0E5D78EC6F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b="1" dirty="0"/>
              <a:t>Question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496BC-ECBA-45D0-9BF4-20F8B1B80A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MY" sz="2800" b="1" dirty="0">
                <a:solidFill>
                  <a:srgbClr val="FF0000"/>
                </a:solidFill>
              </a:rPr>
              <a:t>What would you do next?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D0D1AD-0887-4D02-9B8E-094286712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33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634430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3A4BBA-E02A-44A8-8EC5-85E25D013A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b="1" dirty="0"/>
              <a:t>Answer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400A6B-2CE4-4A50-B2B6-0B21170229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MY" sz="2800" dirty="0"/>
              <a:t>Prompt Laser Peripheral Iridotomy (LPI) in the RE once the cornea is clearer</a:t>
            </a:r>
          </a:p>
          <a:p>
            <a:r>
              <a:rPr lang="en-MY" sz="2800" dirty="0"/>
              <a:t>Plan prophylactic LPI for the 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2C7E80-21A8-4AC6-B191-7C8601A7BD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34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118380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841242-E43D-4EE7-A183-D6C21E7FC1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b="1" dirty="0"/>
              <a:t>Progress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3A98AE-BC78-427E-A6B7-BCB87DD2FD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MY" sz="2800" dirty="0"/>
              <a:t>At D1 of admission, the IOP reduced to 25 mmHg with systemic &amp; topical anti-glaucoma medications.</a:t>
            </a:r>
          </a:p>
          <a:p>
            <a:r>
              <a:rPr lang="en-MY" sz="2800" dirty="0"/>
              <a:t>Despite successful LPI, the IOP remains uncontrolled at 30 mmHg at 1 month review.</a:t>
            </a:r>
          </a:p>
          <a:p>
            <a:pPr marL="0" indent="0">
              <a:buNone/>
            </a:pPr>
            <a:endParaRPr lang="en-MY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MY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MY" sz="2800" b="1" dirty="0">
                <a:solidFill>
                  <a:srgbClr val="FF0000"/>
                </a:solidFill>
              </a:rPr>
              <a:t>Question 3. What is the next step?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7F9CBD-00B3-4CA6-B63B-E2F1E8590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35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589665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9ECF2FA-FDB8-402E-843C-B863A8C5D3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MY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100BA5A0-266A-4772-B007-652318AAD62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2865" y="41565"/>
            <a:ext cx="12064752" cy="6781800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D1524F2-B32F-4AD8-AD46-0A09711C5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36</a:t>
            </a:fld>
            <a:endParaRPr lang="en-MY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7A9A77E-3CDC-4518-B564-02D5A0185259}"/>
              </a:ext>
            </a:extLst>
          </p:cNvPr>
          <p:cNvSpPr/>
          <p:nvPr/>
        </p:nvSpPr>
        <p:spPr>
          <a:xfrm>
            <a:off x="5923936" y="5430110"/>
            <a:ext cx="5903649" cy="140711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8FAD9A9-95F5-4499-806F-3E9ED88A4DFD}"/>
              </a:ext>
            </a:extLst>
          </p:cNvPr>
          <p:cNvSpPr txBox="1"/>
          <p:nvPr/>
        </p:nvSpPr>
        <p:spPr>
          <a:xfrm>
            <a:off x="284085" y="532660"/>
            <a:ext cx="26189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MY" sz="3600" b="1" dirty="0">
                <a:solidFill>
                  <a:srgbClr val="FF0000"/>
                </a:solidFill>
                <a:latin typeface="+mj-lt"/>
              </a:rPr>
              <a:t>Answer 3</a:t>
            </a:r>
          </a:p>
        </p:txBody>
      </p:sp>
    </p:spTree>
    <p:extLst>
      <p:ext uri="{BB962C8B-B14F-4D97-AF65-F5344CB8AC3E}">
        <p14:creationId xmlns:p14="http://schemas.microsoft.com/office/powerpoint/2010/main" val="1448661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ADAB8C-7F10-4408-BE5F-E14F598752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b="1" dirty="0"/>
              <a:t>Question 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B1C983-E8C9-495B-A854-D19B9A5BA7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MY" sz="2800" b="1" dirty="0">
                <a:solidFill>
                  <a:srgbClr val="FF0000"/>
                </a:solidFill>
              </a:rPr>
              <a:t>How frequently should you follow-up the patient once the IOP has been controlled?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F49859-84CA-496A-A9B5-236F4BEC4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37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072674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72E62F-BF45-4B88-BC3D-54A963D145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b="1" dirty="0"/>
              <a:t>Answer 4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80A18911-FE76-4006-878B-D31FFCADFC7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62199125"/>
              </p:ext>
            </p:extLst>
          </p:nvPr>
        </p:nvGraphicFramePr>
        <p:xfrm>
          <a:off x="1104900" y="2079594"/>
          <a:ext cx="10012902" cy="1833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3104">
                  <a:extLst>
                    <a:ext uri="{9D8B030D-6E8A-4147-A177-3AD203B41FA5}">
                      <a16:colId xmlns:a16="http://schemas.microsoft.com/office/drawing/2014/main" val="1282336770"/>
                    </a:ext>
                  </a:extLst>
                </a:gridCol>
                <a:gridCol w="1970843">
                  <a:extLst>
                    <a:ext uri="{9D8B030D-6E8A-4147-A177-3AD203B41FA5}">
                      <a16:colId xmlns:a16="http://schemas.microsoft.com/office/drawing/2014/main" val="2613540377"/>
                    </a:ext>
                  </a:extLst>
                </a:gridCol>
                <a:gridCol w="1816075">
                  <a:extLst>
                    <a:ext uri="{9D8B030D-6E8A-4147-A177-3AD203B41FA5}">
                      <a16:colId xmlns:a16="http://schemas.microsoft.com/office/drawing/2014/main" val="2572338655"/>
                    </a:ext>
                  </a:extLst>
                </a:gridCol>
                <a:gridCol w="1996440">
                  <a:extLst>
                    <a:ext uri="{9D8B030D-6E8A-4147-A177-3AD203B41FA5}">
                      <a16:colId xmlns:a16="http://schemas.microsoft.com/office/drawing/2014/main" val="2722790240"/>
                    </a:ext>
                  </a:extLst>
                </a:gridCol>
                <a:gridCol w="1996440">
                  <a:extLst>
                    <a:ext uri="{9D8B030D-6E8A-4147-A177-3AD203B41FA5}">
                      <a16:colId xmlns:a16="http://schemas.microsoft.com/office/drawing/2014/main" val="25899781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MY" dirty="0"/>
                        <a:t>Follow-up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dirty="0"/>
                        <a:t>VF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dirty="0" err="1"/>
                        <a:t>Gonioscopy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dirty="0"/>
                        <a:t>OD image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dirty="0"/>
                        <a:t>CCT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83391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MY" dirty="0"/>
                        <a:t>Target IOP achieved:  </a:t>
                      </a:r>
                    </a:p>
                    <a:p>
                      <a:r>
                        <a:rPr lang="en-MY" dirty="0"/>
                        <a:t>                                               No : 1 - 2 months        Yes : 4 - 6 months      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MY" dirty="0"/>
                        <a:t>Stable: Yearly</a:t>
                      </a:r>
                    </a:p>
                    <a:p>
                      <a:r>
                        <a:rPr lang="en-MY" dirty="0"/>
                        <a:t>Progression: 4-8 monthly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MY" dirty="0"/>
                        <a:t>Baseline, post laser iridotomy and 3-yearly or when indicated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MY" dirty="0"/>
                        <a:t>Every 1-2 years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MY" dirty="0"/>
                        <a:t>Baseline or when indicated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1235024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044BA9-476C-4CFE-B713-1651844F06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38</a:t>
            </a:fld>
            <a:endParaRPr lang="en-MY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65FD5767-8814-4FAE-8257-5B0099CA200F}"/>
              </a:ext>
            </a:extLst>
          </p:cNvPr>
          <p:cNvSpPr/>
          <p:nvPr/>
        </p:nvSpPr>
        <p:spPr>
          <a:xfrm>
            <a:off x="998621" y="3577701"/>
            <a:ext cx="2241729" cy="33577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668513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7B648-4397-4100-8A43-7A2F4AE65F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b="1" dirty="0"/>
              <a:t>Conclusion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23864A66-A141-4636-96CA-75515B9F21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20899" t="22480" r="20932" b="22874"/>
          <a:stretch/>
        </p:blipFill>
        <p:spPr>
          <a:xfrm>
            <a:off x="1104899" y="1440493"/>
            <a:ext cx="8589410" cy="4584526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775C819-E433-4A15-B6A3-EF3043676A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39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108855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C4DA62-CFFE-4238-847A-8FBFE67EF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675" y="198408"/>
            <a:ext cx="9925985" cy="888520"/>
          </a:xfrm>
          <a:noFill/>
        </p:spPr>
        <p:txBody>
          <a:bodyPr/>
          <a:lstStyle/>
          <a:p>
            <a:r>
              <a:rPr lang="en-MY" b="1" dirty="0"/>
              <a:t>Ocular examination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BA2CE891-936C-4ABD-9BF1-183E9FE39315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331785438"/>
              </p:ext>
            </p:extLst>
          </p:nvPr>
        </p:nvGraphicFramePr>
        <p:xfrm>
          <a:off x="1232513" y="1448096"/>
          <a:ext cx="9092242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89175">
                  <a:extLst>
                    <a:ext uri="{9D8B030D-6E8A-4147-A177-3AD203B41FA5}">
                      <a16:colId xmlns:a16="http://schemas.microsoft.com/office/drawing/2014/main" val="601990952"/>
                    </a:ext>
                  </a:extLst>
                </a:gridCol>
                <a:gridCol w="3006246">
                  <a:extLst>
                    <a:ext uri="{9D8B030D-6E8A-4147-A177-3AD203B41FA5}">
                      <a16:colId xmlns:a16="http://schemas.microsoft.com/office/drawing/2014/main" val="4086960914"/>
                    </a:ext>
                  </a:extLst>
                </a:gridCol>
                <a:gridCol w="2896821">
                  <a:extLst>
                    <a:ext uri="{9D8B030D-6E8A-4147-A177-3AD203B41FA5}">
                      <a16:colId xmlns:a16="http://schemas.microsoft.com/office/drawing/2014/main" val="3924248240"/>
                    </a:ext>
                  </a:extLst>
                </a:gridCol>
              </a:tblGrid>
              <a:tr h="366618">
                <a:tc>
                  <a:txBody>
                    <a:bodyPr/>
                    <a:lstStyle/>
                    <a:p>
                      <a:pPr algn="l"/>
                      <a:endParaRPr lang="en-US" sz="2000" dirty="0"/>
                    </a:p>
                  </a:txBody>
                  <a:tcPr marL="115147" marR="115147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RE</a:t>
                      </a:r>
                    </a:p>
                  </a:txBody>
                  <a:tcPr marL="115147" marR="115147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LE</a:t>
                      </a:r>
                    </a:p>
                  </a:txBody>
                  <a:tcPr marL="115147" marR="115147"/>
                </a:tc>
                <a:extLst>
                  <a:ext uri="{0D108BD9-81ED-4DB2-BD59-A6C34878D82A}">
                    <a16:rowId xmlns:a16="http://schemas.microsoft.com/office/drawing/2014/main" val="2045882886"/>
                  </a:ext>
                </a:extLst>
              </a:tr>
              <a:tr h="381135">
                <a:tc>
                  <a:txBody>
                    <a:bodyPr/>
                    <a:lstStyle/>
                    <a:p>
                      <a:pPr algn="l"/>
                      <a:r>
                        <a:rPr lang="en-MY" sz="2000" dirty="0"/>
                        <a:t>Visual acuity (VA)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MY" sz="2000" dirty="0"/>
                        <a:t>6/60, pinhole 6/36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MY" sz="2000" dirty="0"/>
                        <a:t>6/12, pinhole 6/6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3561539"/>
                  </a:ext>
                </a:extLst>
              </a:tr>
              <a:tr h="381135"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Conjunctiva</a:t>
                      </a:r>
                    </a:p>
                  </a:txBody>
                  <a:tcPr marL="115147" marR="115147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White</a:t>
                      </a:r>
                    </a:p>
                  </a:txBody>
                  <a:tcPr marL="115147" marR="115147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White</a:t>
                      </a:r>
                    </a:p>
                  </a:txBody>
                  <a:tcPr marL="115147" marR="115147"/>
                </a:tc>
                <a:extLst>
                  <a:ext uri="{0D108BD9-81ED-4DB2-BD59-A6C34878D82A}">
                    <a16:rowId xmlns:a16="http://schemas.microsoft.com/office/drawing/2014/main" val="3723478544"/>
                  </a:ext>
                </a:extLst>
              </a:tr>
              <a:tr h="381135"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Cornea </a:t>
                      </a:r>
                    </a:p>
                  </a:txBody>
                  <a:tcPr marL="115147" marR="115147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Clear </a:t>
                      </a:r>
                    </a:p>
                  </a:txBody>
                  <a:tcPr marL="115147" marR="115147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Clear</a:t>
                      </a:r>
                    </a:p>
                  </a:txBody>
                  <a:tcPr marL="115147" marR="115147"/>
                </a:tc>
                <a:extLst>
                  <a:ext uri="{0D108BD9-81ED-4DB2-BD59-A6C34878D82A}">
                    <a16:rowId xmlns:a16="http://schemas.microsoft.com/office/drawing/2014/main" val="3569919921"/>
                  </a:ext>
                </a:extLst>
              </a:tr>
              <a:tr h="381135"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Central corneal thickness (CCT)</a:t>
                      </a:r>
                    </a:p>
                  </a:txBody>
                  <a:tcPr marL="115147" marR="115147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521 µm</a:t>
                      </a:r>
                    </a:p>
                    <a:p>
                      <a:pPr algn="l"/>
                      <a:endParaRPr lang="en-US" sz="2000" dirty="0"/>
                    </a:p>
                  </a:txBody>
                  <a:tcPr marL="115147" marR="115147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530 µm</a:t>
                      </a:r>
                    </a:p>
                  </a:txBody>
                  <a:tcPr marL="115147" marR="115147"/>
                </a:tc>
                <a:extLst>
                  <a:ext uri="{0D108BD9-81ED-4DB2-BD59-A6C34878D82A}">
                    <a16:rowId xmlns:a16="http://schemas.microsoft.com/office/drawing/2014/main" val="1499586732"/>
                  </a:ext>
                </a:extLst>
              </a:tr>
              <a:tr h="381135"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Anterior chamber</a:t>
                      </a:r>
                    </a:p>
                  </a:txBody>
                  <a:tcPr marL="115147" marR="115147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Deep/quiet</a:t>
                      </a:r>
                    </a:p>
                  </a:txBody>
                  <a:tcPr marL="115147" marR="115147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Deep/quiet</a:t>
                      </a:r>
                    </a:p>
                  </a:txBody>
                  <a:tcPr marL="115147" marR="115147"/>
                </a:tc>
                <a:extLst>
                  <a:ext uri="{0D108BD9-81ED-4DB2-BD59-A6C34878D82A}">
                    <a16:rowId xmlns:a16="http://schemas.microsoft.com/office/drawing/2014/main" val="3615959733"/>
                  </a:ext>
                </a:extLst>
              </a:tr>
              <a:tr h="381135"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Intraocular pressure (IOP)</a:t>
                      </a:r>
                    </a:p>
                  </a:txBody>
                  <a:tcPr marL="115147" marR="115147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37 mmHg</a:t>
                      </a:r>
                    </a:p>
                  </a:txBody>
                  <a:tcPr marL="115147" marR="115147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28 mmHg </a:t>
                      </a:r>
                    </a:p>
                  </a:txBody>
                  <a:tcPr marL="115147" marR="115147"/>
                </a:tc>
                <a:extLst>
                  <a:ext uri="{0D108BD9-81ED-4DB2-BD59-A6C34878D82A}">
                    <a16:rowId xmlns:a16="http://schemas.microsoft.com/office/drawing/2014/main" val="86903203"/>
                  </a:ext>
                </a:extLst>
              </a:tr>
              <a:tr h="381135">
                <a:tc>
                  <a:txBody>
                    <a:bodyPr/>
                    <a:lstStyle/>
                    <a:p>
                      <a:pPr algn="l"/>
                      <a:r>
                        <a:rPr lang="en-US" sz="2000" dirty="0" err="1"/>
                        <a:t>Gonioscopy</a:t>
                      </a:r>
                      <a:r>
                        <a:rPr lang="en-US" sz="2000" dirty="0"/>
                        <a:t> </a:t>
                      </a:r>
                    </a:p>
                  </a:txBody>
                  <a:tcPr marL="115147" marR="115147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Open angles</a:t>
                      </a:r>
                    </a:p>
                  </a:txBody>
                  <a:tcPr marL="115147" marR="115147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Open angles</a:t>
                      </a:r>
                    </a:p>
                  </a:txBody>
                  <a:tcPr marL="115147" marR="115147"/>
                </a:tc>
                <a:extLst>
                  <a:ext uri="{0D108BD9-81ED-4DB2-BD59-A6C34878D82A}">
                    <a16:rowId xmlns:a16="http://schemas.microsoft.com/office/drawing/2014/main" val="1692834414"/>
                  </a:ext>
                </a:extLst>
              </a:tr>
              <a:tr h="381135"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Lens</a:t>
                      </a:r>
                    </a:p>
                  </a:txBody>
                  <a:tcPr marL="115147" marR="115147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Mild cataract</a:t>
                      </a:r>
                    </a:p>
                  </a:txBody>
                  <a:tcPr marL="115147" marR="115147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Mild cataract</a:t>
                      </a:r>
                    </a:p>
                  </a:txBody>
                  <a:tcPr marL="115147" marR="115147"/>
                </a:tc>
                <a:extLst>
                  <a:ext uri="{0D108BD9-81ED-4DB2-BD59-A6C34878D82A}">
                    <a16:rowId xmlns:a16="http://schemas.microsoft.com/office/drawing/2014/main" val="835211915"/>
                  </a:ext>
                </a:extLst>
              </a:tr>
              <a:tr h="381135"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Cup: disc ratio (CDR)</a:t>
                      </a:r>
                    </a:p>
                  </a:txBody>
                  <a:tcPr marL="115147" marR="115147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0.9, thin inferior </a:t>
                      </a:r>
                      <a:r>
                        <a:rPr lang="en-US" sz="2000" dirty="0" err="1"/>
                        <a:t>neuroretinal</a:t>
                      </a:r>
                      <a:r>
                        <a:rPr lang="en-US" sz="2000" dirty="0"/>
                        <a:t> rim</a:t>
                      </a:r>
                    </a:p>
                  </a:txBody>
                  <a:tcPr marL="115147" marR="115147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0.7</a:t>
                      </a:r>
                    </a:p>
                  </a:txBody>
                  <a:tcPr marL="115147" marR="115147"/>
                </a:tc>
                <a:extLst>
                  <a:ext uri="{0D108BD9-81ED-4DB2-BD59-A6C34878D82A}">
                    <a16:rowId xmlns:a16="http://schemas.microsoft.com/office/drawing/2014/main" val="1754873820"/>
                  </a:ext>
                </a:extLst>
              </a:tr>
            </a:tbl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165ACAE-2C57-498B-B49F-8BB71BD879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4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474587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24653BC-5003-48E7-A585-C371B87739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1977887"/>
            <a:ext cx="10363200" cy="1532076"/>
          </a:xfrm>
        </p:spPr>
        <p:txBody>
          <a:bodyPr>
            <a:normAutofit/>
          </a:bodyPr>
          <a:lstStyle/>
          <a:p>
            <a:r>
              <a:rPr lang="en-GB" sz="4000" b="1" dirty="0">
                <a:latin typeface="Arial" panose="020B0604020202020204" pitchFamily="34" charset="0"/>
                <a:cs typeface="Arial" panose="020B0604020202020204" pitchFamily="34" charset="0"/>
              </a:rPr>
              <a:t>THANK YOU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40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979354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F749C1F2-F88F-42BF-8104-DA35BEC7231F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 cstate="print"/>
          <a:stretch>
            <a:fillRect/>
          </a:stretch>
        </p:blipFill>
        <p:spPr>
          <a:xfrm>
            <a:off x="7994858" y="218169"/>
            <a:ext cx="4197142" cy="364734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5E413B4-91B5-4F1C-BDC0-754877F0C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36996" y="0"/>
            <a:ext cx="3727047" cy="1220016"/>
          </a:xfrm>
        </p:spPr>
        <p:txBody>
          <a:bodyPr>
            <a:normAutofit/>
          </a:bodyPr>
          <a:lstStyle/>
          <a:p>
            <a:pPr algn="ctr"/>
            <a:r>
              <a:rPr lang="en-MY" b="1" dirty="0"/>
              <a:t>HVF &amp; OD photo</a:t>
            </a:r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E99D91E3-339C-4ECD-97E1-B8A6AC4E585B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3" cstate="print"/>
          <a:stretch>
            <a:fillRect/>
          </a:stretch>
        </p:blipFill>
        <p:spPr>
          <a:xfrm>
            <a:off x="7917082" y="3885785"/>
            <a:ext cx="3657601" cy="2972215"/>
          </a:xfr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B41E03F-98E1-41DC-9D66-DE05F82161A6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3500" y="3870430"/>
            <a:ext cx="4181100" cy="291002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2C74F3-9F7C-42B6-AACD-BFF94765ACC3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3500" y="225411"/>
            <a:ext cx="4165058" cy="364501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A600AA6-0107-434A-ACF2-9066E84ACAEF}"/>
              </a:ext>
            </a:extLst>
          </p:cNvPr>
          <p:cNvSpPr txBox="1"/>
          <p:nvPr/>
        </p:nvSpPr>
        <p:spPr>
          <a:xfrm>
            <a:off x="4883349" y="4666426"/>
            <a:ext cx="2792549" cy="9541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MY" sz="2800" dirty="0"/>
              <a:t>MD RE: -29.24</a:t>
            </a:r>
          </a:p>
          <a:p>
            <a:r>
              <a:rPr lang="en-MY" sz="2800" dirty="0"/>
              <a:t>MD LE: -2.77</a:t>
            </a:r>
          </a:p>
        </p:txBody>
      </p:sp>
      <p:pic>
        <p:nvPicPr>
          <p:cNvPr id="10" name="Content Placeholder 10">
            <a:extLst>
              <a:ext uri="{FF2B5EF4-FFF2-40B4-BE49-F238E27FC236}">
                <a16:creationId xmlns:a16="http://schemas.microsoft.com/office/drawing/2014/main" id="{50F66C2E-118E-444C-82E8-35C6C864D5EE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94858" y="3885784"/>
            <a:ext cx="4197142" cy="2894673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E80D479-6F10-47E1-9A1D-B45687E0AB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5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756873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56172D-0431-4E95-8AD2-697065E1C5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b="1" dirty="0"/>
              <a:t>Diagnosis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AC2491-6C07-4F28-82AF-67A8A9DE10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MY" sz="2800" dirty="0"/>
              <a:t>Primary open angle glaucoma (POAG)</a:t>
            </a:r>
          </a:p>
          <a:p>
            <a:endParaRPr lang="en-MY" dirty="0"/>
          </a:p>
          <a:p>
            <a:r>
              <a:rPr lang="en-MY" sz="2800" b="1" dirty="0">
                <a:solidFill>
                  <a:srgbClr val="FF0000"/>
                </a:solidFill>
              </a:rPr>
              <a:t>Question 1. How would you initiate treatment?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8226AC-5B39-4473-B8EC-9033966EBF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6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189748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25FAA5-8CCD-4B40-8A5B-6111CB6539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b="1" dirty="0"/>
              <a:t>Answer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3FC633-5CD4-4F5D-9BD2-6A98B6DF71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MY" sz="2800" dirty="0"/>
              <a:t>Set target IOP</a:t>
            </a:r>
          </a:p>
          <a:p>
            <a:pPr marL="0" indent="0">
              <a:buNone/>
            </a:pPr>
            <a:endParaRPr lang="en-MY" dirty="0">
              <a:solidFill>
                <a:srgbClr val="FF0000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CA5024B-AF67-4F19-A703-13F4223AC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7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347692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8C9F8A-3929-4C33-8EB1-21E9236C98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b="1" dirty="0"/>
              <a:t>Question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BF71E2-20D3-46C1-A5C1-B65D5A94EB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MY" sz="2800" b="1" dirty="0">
                <a:solidFill>
                  <a:srgbClr val="FF0000"/>
                </a:solidFill>
              </a:rPr>
              <a:t>What are the factors to be considered before determining target IOP?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E59736-81CF-4286-812B-9141AB1182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8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681713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2E5990A-B7E6-4F8B-AA95-0017FC328CE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22850" t="16696" r="27222" b="10609"/>
          <a:stretch/>
        </p:blipFill>
        <p:spPr>
          <a:xfrm>
            <a:off x="2371242" y="35784"/>
            <a:ext cx="8562812" cy="682221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90A27D2-D3CF-4F05-A60C-D82AEB6701EB}"/>
              </a:ext>
            </a:extLst>
          </p:cNvPr>
          <p:cNvSpPr txBox="1"/>
          <p:nvPr/>
        </p:nvSpPr>
        <p:spPr>
          <a:xfrm>
            <a:off x="0" y="374654"/>
            <a:ext cx="23712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MY" sz="3200" b="1" dirty="0">
                <a:solidFill>
                  <a:srgbClr val="FF0000"/>
                </a:solidFill>
                <a:latin typeface="+mj-lt"/>
              </a:rPr>
              <a:t>Answer 2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1B6BE70-EF00-46E4-A721-BE7EAE59B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EAAF7-05C4-4063-B450-AE7E7F991D4D}" type="slidenum">
              <a:rPr lang="en-MY" smtClean="0"/>
              <a:pPr/>
              <a:t>9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669713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heme TM CPG_2">
  <a:themeElements>
    <a:clrScheme name="Red">
      <a:dk1>
        <a:sysClr val="windowText" lastClr="000000"/>
      </a:dk1>
      <a:lt1>
        <a:sysClr val="window" lastClr="FFFFFF"/>
      </a:lt1>
      <a:dk2>
        <a:srgbClr val="323232"/>
      </a:dk2>
      <a:lt2>
        <a:srgbClr val="E5C243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Plantagenet Cherokee-Euphemia">
      <a:majorFont>
        <a:latin typeface="Plantagenet Cherokee"/>
        <a:ea typeface=""/>
        <a:cs typeface=""/>
      </a:majorFont>
      <a:minorFont>
        <a:latin typeface="Euphemia"/>
        <a:ea typeface=""/>
        <a:cs typeface=""/>
      </a:minorFont>
    </a:fontScheme>
    <a:fmtScheme name="AcademicLiterature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300000"/>
              </a:schemeClr>
            </a:gs>
            <a:gs pos="100000">
              <a:schemeClr val="phClr">
                <a:tint val="68000"/>
                <a:satMod val="300000"/>
              </a:schemeClr>
            </a:gs>
          </a:gsLst>
          <a:path path="rect">
            <a:fillToRect l="50000" t="50000" r="50000" b="50000"/>
          </a:path>
        </a:gradFill>
        <a:gradFill rotWithShape="1">
          <a:gsLst>
            <a:gs pos="0">
              <a:schemeClr val="phClr">
                <a:shade val="100000"/>
                <a:satMod val="137000"/>
              </a:schemeClr>
            </a:gs>
            <a:gs pos="71000">
              <a:schemeClr val="phClr">
                <a:shade val="98000"/>
                <a:satMod val="137000"/>
              </a:schemeClr>
            </a:gs>
            <a:gs pos="100000">
              <a:schemeClr val="phClr">
                <a:shade val="75000"/>
                <a:satMod val="137000"/>
              </a:schemeClr>
            </a:gs>
          </a:gsLst>
          <a:path path="rect">
            <a:fillToRect l="50000" t="50000" r="50000" b="50000"/>
          </a:path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20000" t="20000" r="20000" b="2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5000" t="5000" r="5000" b="5000"/>
          </a:path>
        </a:gradFill>
      </a:bgFillStyleLst>
    </a:fmtScheme>
  </a:themeElements>
  <a:objectDefaults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heme Other choice" id="{714D81E6-A72B-4875-85D1-BCA37607F0ED}" vid="{84DEA034-E9C0-44E1-95F4-11A3A9B608F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 Other choice</Template>
  <TotalTime>922</TotalTime>
  <Words>1459</Words>
  <Application>Microsoft Office PowerPoint</Application>
  <PresentationFormat>Widescreen</PresentationFormat>
  <Paragraphs>299</Paragraphs>
  <Slides>40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50" baseType="lpstr">
      <vt:lpstr>Arial</vt:lpstr>
      <vt:lpstr>Calibri</vt:lpstr>
      <vt:lpstr>Cambria Math</vt:lpstr>
      <vt:lpstr>Courier New</vt:lpstr>
      <vt:lpstr>Euphemia</vt:lpstr>
      <vt:lpstr>Plantagenet Cherokee</vt:lpstr>
      <vt:lpstr>Symbol</vt:lpstr>
      <vt:lpstr>Times New Roman</vt:lpstr>
      <vt:lpstr>Wingdings</vt:lpstr>
      <vt:lpstr>Theme TM CPG_2</vt:lpstr>
      <vt:lpstr>Training Module CPG Management of Glaucoma (SECOND EDITION) - Case discussion 2</vt:lpstr>
      <vt:lpstr>Case 1</vt:lpstr>
      <vt:lpstr>History</vt:lpstr>
      <vt:lpstr>Ocular examination</vt:lpstr>
      <vt:lpstr>HVF &amp; OD photo</vt:lpstr>
      <vt:lpstr>Diagnosis</vt:lpstr>
      <vt:lpstr>Answer 1</vt:lpstr>
      <vt:lpstr>Question 2</vt:lpstr>
      <vt:lpstr>PowerPoint Presentation</vt:lpstr>
      <vt:lpstr>Question 3</vt:lpstr>
      <vt:lpstr>Answer 3</vt:lpstr>
      <vt:lpstr>PowerPoint Presentation</vt:lpstr>
      <vt:lpstr>Question 4</vt:lpstr>
      <vt:lpstr>Answer 4</vt:lpstr>
      <vt:lpstr>Question 5</vt:lpstr>
      <vt:lpstr>Answer 5</vt:lpstr>
      <vt:lpstr>Progress</vt:lpstr>
      <vt:lpstr>Answer 6 </vt:lpstr>
      <vt:lpstr>Question 7</vt:lpstr>
      <vt:lpstr>Answer 7</vt:lpstr>
      <vt:lpstr>Question 8</vt:lpstr>
      <vt:lpstr>Answer 8</vt:lpstr>
      <vt:lpstr>Progress-2</vt:lpstr>
      <vt:lpstr>Answer 9</vt:lpstr>
      <vt:lpstr>Progress-3</vt:lpstr>
      <vt:lpstr>Answer 10</vt:lpstr>
      <vt:lpstr>Case 2</vt:lpstr>
      <vt:lpstr>History</vt:lpstr>
      <vt:lpstr>Ocular examination</vt:lpstr>
      <vt:lpstr>Anterior segment photos</vt:lpstr>
      <vt:lpstr>Diagnosis</vt:lpstr>
      <vt:lpstr>Answer 1</vt:lpstr>
      <vt:lpstr>Question 2</vt:lpstr>
      <vt:lpstr>Answer 2</vt:lpstr>
      <vt:lpstr>Progress </vt:lpstr>
      <vt:lpstr>PowerPoint Presentation</vt:lpstr>
      <vt:lpstr>Question 4</vt:lpstr>
      <vt:lpstr>Answer 4</vt:lpstr>
      <vt:lpstr>Conclusion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 2</dc:title>
  <dc:creator>ct kayt</dc:creator>
  <cp:lastModifiedBy>Dr. Mohd. Aminuddin</cp:lastModifiedBy>
  <cp:revision>82</cp:revision>
  <dcterms:created xsi:type="dcterms:W3CDTF">2018-02-04T14:27:11Z</dcterms:created>
  <dcterms:modified xsi:type="dcterms:W3CDTF">2018-06-14T04:09:40Z</dcterms:modified>
</cp:coreProperties>
</file>